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99" r:id="rId2"/>
    <p:sldId id="306" r:id="rId3"/>
    <p:sldId id="308" r:id="rId4"/>
    <p:sldId id="275" r:id="rId5"/>
    <p:sldId id="311" r:id="rId6"/>
    <p:sldId id="312" r:id="rId7"/>
    <p:sldId id="294" r:id="rId8"/>
    <p:sldId id="318" r:id="rId9"/>
    <p:sldId id="314" r:id="rId10"/>
    <p:sldId id="315" r:id="rId11"/>
    <p:sldId id="316" r:id="rId12"/>
    <p:sldId id="317" r:id="rId13"/>
    <p:sldId id="319" r:id="rId14"/>
    <p:sldId id="321" r:id="rId15"/>
    <p:sldId id="32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7" autoAdjust="0"/>
    <p:restoredTop sz="94660"/>
  </p:normalViewPr>
  <p:slideViewPr>
    <p:cSldViewPr>
      <p:cViewPr>
        <p:scale>
          <a:sx n="90" d="100"/>
          <a:sy n="90" d="100"/>
        </p:scale>
        <p:origin x="-924" y="-390"/>
      </p:cViewPr>
      <p:guideLst>
        <p:guide orient="horz" pos="2160"/>
        <p:guide pos="2880"/>
      </p:guideLst>
    </p:cSldViewPr>
  </p:slideViewPr>
  <p:notesTextViewPr>
    <p:cViewPr>
      <p:scale>
        <a:sx n="1" d="1"/>
        <a:sy n="1" d="1"/>
      </p:scale>
      <p:origin x="0" y="0"/>
    </p:cViewPr>
  </p:notesTextViewPr>
  <p:notesViewPr>
    <p:cSldViewPr>
      <p:cViewPr>
        <p:scale>
          <a:sx n="107" d="100"/>
          <a:sy n="107" d="100"/>
        </p:scale>
        <p:origin x="-1464" y="90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40E1C5-EB0A-4FB3-9F8E-6787868A09ED}" type="datetimeFigureOut">
              <a:rPr lang="en-GB" smtClean="0"/>
              <a:t>28/04/2013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DCA065-6ED1-4830-A753-0B4704A2F77B}" type="slidenum">
              <a:rPr lang="en-GB" smtClean="0"/>
              <a:t>‹#›</a:t>
            </a:fld>
            <a:endParaRPr lang="en-GB"/>
          </a:p>
        </p:txBody>
      </p:sp>
    </p:spTree>
    <p:extLst>
      <p:ext uri="{BB962C8B-B14F-4D97-AF65-F5344CB8AC3E}">
        <p14:creationId xmlns:p14="http://schemas.microsoft.com/office/powerpoint/2010/main" val="531782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91EF4-D73F-4DE9-A719-459B81628880}" type="datetimeFigureOut">
              <a:rPr lang="en-GB" smtClean="0"/>
              <a:t>28/04/2013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E3F87-C9C4-4891-B2B8-E897565BF095}" type="slidenum">
              <a:rPr lang="en-GB" smtClean="0"/>
              <a:t>‹#›</a:t>
            </a:fld>
            <a:endParaRPr lang="en-GB"/>
          </a:p>
        </p:txBody>
      </p:sp>
    </p:spTree>
    <p:extLst>
      <p:ext uri="{BB962C8B-B14F-4D97-AF65-F5344CB8AC3E}">
        <p14:creationId xmlns:p14="http://schemas.microsoft.com/office/powerpoint/2010/main" val="5017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AF3047-533D-4674-BFCF-EA80382DC96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E3F87-C9C4-4891-B2B8-E897565BF095}" type="slidenum">
              <a:rPr lang="en-GB" smtClean="0"/>
              <a:t>3</a:t>
            </a:fld>
            <a:endParaRPr lang="en-GB"/>
          </a:p>
        </p:txBody>
      </p:sp>
    </p:spTree>
    <p:extLst>
      <p:ext uri="{BB962C8B-B14F-4D97-AF65-F5344CB8AC3E}">
        <p14:creationId xmlns:p14="http://schemas.microsoft.com/office/powerpoint/2010/main" val="112207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A3C37D-9C87-48BC-A9B3-19C2A0837E2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 CRPR 2010</a:t>
            </a:r>
          </a:p>
        </p:txBody>
      </p:sp>
      <p:sp>
        <p:nvSpPr>
          <p:cNvPr id="6" name="Slide Number Placeholder 5"/>
          <p:cNvSpPr>
            <a:spLocks noGrp="1"/>
          </p:cNvSpPr>
          <p:nvPr>
            <p:ph type="sldNum" sz="quarter" idx="12"/>
          </p:nvPr>
        </p:nvSpPr>
        <p:spPr/>
        <p:txBody>
          <a:bodyPr/>
          <a:lstStyle>
            <a:lvl1pPr>
              <a:defRPr/>
            </a:lvl1pPr>
          </a:lstStyle>
          <a:p>
            <a:fld id="{96B5C35B-AB3D-4B50-BA6E-182CBE9FEE5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66938761"/>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 CRPR 2010</a:t>
            </a:r>
          </a:p>
        </p:txBody>
      </p:sp>
      <p:sp>
        <p:nvSpPr>
          <p:cNvPr id="6" name="Slide Number Placeholder 5"/>
          <p:cNvSpPr>
            <a:spLocks noGrp="1"/>
          </p:cNvSpPr>
          <p:nvPr>
            <p:ph type="sldNum" sz="quarter" idx="12"/>
          </p:nvPr>
        </p:nvSpPr>
        <p:spPr/>
        <p:txBody>
          <a:bodyPr/>
          <a:lstStyle>
            <a:lvl1pPr>
              <a:defRPr/>
            </a:lvl1pPr>
          </a:lstStyle>
          <a:p>
            <a:fld id="{F9852C30-4E28-4F26-96F7-C3698B8BF50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40674962"/>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 CRPR 2010</a:t>
            </a:r>
          </a:p>
        </p:txBody>
      </p:sp>
      <p:sp>
        <p:nvSpPr>
          <p:cNvPr id="6" name="Slide Number Placeholder 5"/>
          <p:cNvSpPr>
            <a:spLocks noGrp="1"/>
          </p:cNvSpPr>
          <p:nvPr>
            <p:ph type="sldNum" sz="quarter" idx="12"/>
          </p:nvPr>
        </p:nvSpPr>
        <p:spPr/>
        <p:txBody>
          <a:bodyPr/>
          <a:lstStyle>
            <a:lvl1pPr>
              <a:defRPr/>
            </a:lvl1pPr>
          </a:lstStyle>
          <a:p>
            <a:fld id="{27CE6BB3-DB67-4A53-B0F5-AD353ED0EED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66691652"/>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609010" y="0"/>
            <a:ext cx="2571502" cy="902472"/>
          </a:xfrm>
          <a:prstGeom prst="rect">
            <a:avLst/>
          </a:prstGeom>
          <a:noFill/>
          <a:ln w="9525">
            <a:noFill/>
            <a:miter lim="800000"/>
            <a:headEnd/>
            <a:tailEnd/>
          </a:ln>
        </p:spPr>
      </p:pic>
      <p:pic>
        <p:nvPicPr>
          <p:cNvPr id="7" name="Picture 3" descr="C:\Users\dmwinter\AppData\Local\Microsoft\Windows\Temporary Internet Files\Low\Content.IE5\306EQ0P3\1234_Logos_RResLogoR[1][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178" y="5722072"/>
            <a:ext cx="930422" cy="1135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mwinter\AppData\Local\Microsoft\Windows\Temporary Internet Files\Low\Content.IE5\306EQ0P3\UoE_colour_logo[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55768" y="5897540"/>
            <a:ext cx="2052736" cy="843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oBlogo-new"/>
          <p:cNvPicPr/>
          <p:nvPr userDrawn="1"/>
        </p:nvPicPr>
        <p:blipFill>
          <a:blip r:embed="rId5" cstate="print"/>
          <a:srcRect/>
          <a:stretch>
            <a:fillRect/>
          </a:stretch>
        </p:blipFill>
        <p:spPr bwMode="auto">
          <a:xfrm>
            <a:off x="3059832" y="5805264"/>
            <a:ext cx="2448272" cy="864096"/>
          </a:xfrm>
          <a:prstGeom prst="rect">
            <a:avLst/>
          </a:prstGeom>
          <a:noFill/>
          <a:ln w="9525">
            <a:noFill/>
            <a:miter lim="800000"/>
            <a:headEnd/>
            <a:tailEnd/>
          </a:ln>
        </p:spPr>
      </p:pic>
      <p:cxnSp>
        <p:nvCxnSpPr>
          <p:cNvPr id="11" name="Straight Connector 10"/>
          <p:cNvCxnSpPr/>
          <p:nvPr userDrawn="1"/>
        </p:nvCxnSpPr>
        <p:spPr>
          <a:xfrm>
            <a:off x="0" y="1124744"/>
            <a:ext cx="9144000" cy="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5100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 CRPR 2010</a:t>
            </a:r>
          </a:p>
        </p:txBody>
      </p:sp>
      <p:sp>
        <p:nvSpPr>
          <p:cNvPr id="6" name="Slide Number Placeholder 5"/>
          <p:cNvSpPr>
            <a:spLocks noGrp="1"/>
          </p:cNvSpPr>
          <p:nvPr>
            <p:ph type="sldNum" sz="quarter" idx="12"/>
          </p:nvPr>
        </p:nvSpPr>
        <p:spPr/>
        <p:txBody>
          <a:bodyPr/>
          <a:lstStyle>
            <a:lvl1pPr>
              <a:defRPr/>
            </a:lvl1pPr>
          </a:lstStyle>
          <a:p>
            <a:fld id="{41342FE7-F1B6-4520-92C0-306B0B6CF17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17660499"/>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 CRPR 2010</a:t>
            </a:r>
          </a:p>
        </p:txBody>
      </p:sp>
      <p:sp>
        <p:nvSpPr>
          <p:cNvPr id="6" name="Slide Number Placeholder 5"/>
          <p:cNvSpPr>
            <a:spLocks noGrp="1"/>
          </p:cNvSpPr>
          <p:nvPr>
            <p:ph type="sldNum" sz="quarter" idx="12"/>
          </p:nvPr>
        </p:nvSpPr>
        <p:spPr/>
        <p:txBody>
          <a:bodyPr/>
          <a:lstStyle>
            <a:lvl1pPr>
              <a:defRPr/>
            </a:lvl1pPr>
          </a:lstStyle>
          <a:p>
            <a:fld id="{E30A10F0-DD7E-4CF5-934C-0AC2E914034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0565235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000000"/>
                </a:solidFill>
              </a:rPr>
              <a:t>© CRPR 2010</a:t>
            </a:r>
          </a:p>
        </p:txBody>
      </p:sp>
      <p:sp>
        <p:nvSpPr>
          <p:cNvPr id="7" name="Slide Number Placeholder 6"/>
          <p:cNvSpPr>
            <a:spLocks noGrp="1"/>
          </p:cNvSpPr>
          <p:nvPr>
            <p:ph type="sldNum" sz="quarter" idx="12"/>
          </p:nvPr>
        </p:nvSpPr>
        <p:spPr/>
        <p:txBody>
          <a:bodyPr/>
          <a:lstStyle>
            <a:lvl1pPr>
              <a:defRPr/>
            </a:lvl1pPr>
          </a:lstStyle>
          <a:p>
            <a:fld id="{17D8420B-89FE-4992-8EFE-09086766F7B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58165571"/>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GB">
                <a:solidFill>
                  <a:srgbClr val="000000"/>
                </a:solidFill>
              </a:rPr>
              <a:t>© CRPR 2010</a:t>
            </a:r>
          </a:p>
        </p:txBody>
      </p:sp>
      <p:sp>
        <p:nvSpPr>
          <p:cNvPr id="9" name="Slide Number Placeholder 8"/>
          <p:cNvSpPr>
            <a:spLocks noGrp="1"/>
          </p:cNvSpPr>
          <p:nvPr>
            <p:ph type="sldNum" sz="quarter" idx="12"/>
          </p:nvPr>
        </p:nvSpPr>
        <p:spPr/>
        <p:txBody>
          <a:bodyPr/>
          <a:lstStyle>
            <a:lvl1pPr>
              <a:defRPr/>
            </a:lvl1pPr>
          </a:lstStyle>
          <a:p>
            <a:fld id="{522ABB30-B7D0-4341-BBF6-572E1DB0086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49977203"/>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GB">
                <a:solidFill>
                  <a:srgbClr val="000000"/>
                </a:solidFill>
              </a:rPr>
              <a:t>© CRPR 2010</a:t>
            </a:r>
          </a:p>
        </p:txBody>
      </p:sp>
      <p:sp>
        <p:nvSpPr>
          <p:cNvPr id="5" name="Slide Number Placeholder 4"/>
          <p:cNvSpPr>
            <a:spLocks noGrp="1"/>
          </p:cNvSpPr>
          <p:nvPr>
            <p:ph type="sldNum" sz="quarter" idx="12"/>
          </p:nvPr>
        </p:nvSpPr>
        <p:spPr/>
        <p:txBody>
          <a:bodyPr/>
          <a:lstStyle>
            <a:lvl1pPr>
              <a:defRPr/>
            </a:lvl1pPr>
          </a:lstStyle>
          <a:p>
            <a:fld id="{57A40D74-8DFC-416F-B5CA-E497186D4A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51723777"/>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solidFill>
                  <a:srgbClr val="000000"/>
                </a:solidFill>
              </a:rPr>
              <a:t>© CRPR 2010</a:t>
            </a:r>
          </a:p>
        </p:txBody>
      </p:sp>
      <p:sp>
        <p:nvSpPr>
          <p:cNvPr id="4" name="Slide Number Placeholder 3"/>
          <p:cNvSpPr>
            <a:spLocks noGrp="1"/>
          </p:cNvSpPr>
          <p:nvPr>
            <p:ph type="sldNum" sz="quarter" idx="12"/>
          </p:nvPr>
        </p:nvSpPr>
        <p:spPr/>
        <p:txBody>
          <a:bodyPr/>
          <a:lstStyle>
            <a:lvl1pPr>
              <a:defRPr/>
            </a:lvl1pPr>
          </a:lstStyle>
          <a:p>
            <a:fld id="{A72BE3A5-DF5B-4D21-98DF-E40DC9E867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30286605"/>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000000"/>
                </a:solidFill>
              </a:rPr>
              <a:t>© CRPR 2010</a:t>
            </a:r>
          </a:p>
        </p:txBody>
      </p:sp>
      <p:sp>
        <p:nvSpPr>
          <p:cNvPr id="7" name="Slide Number Placeholder 6"/>
          <p:cNvSpPr>
            <a:spLocks noGrp="1"/>
          </p:cNvSpPr>
          <p:nvPr>
            <p:ph type="sldNum" sz="quarter" idx="12"/>
          </p:nvPr>
        </p:nvSpPr>
        <p:spPr/>
        <p:txBody>
          <a:bodyPr/>
          <a:lstStyle>
            <a:lvl1pPr>
              <a:defRPr/>
            </a:lvl1pPr>
          </a:lstStyle>
          <a:p>
            <a:fld id="{C5E54B6E-3A8F-4988-9456-449ABF575EC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93227062"/>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000000"/>
                </a:solidFill>
              </a:rPr>
              <a:t>© CRPR 2010</a:t>
            </a:r>
          </a:p>
        </p:txBody>
      </p:sp>
      <p:sp>
        <p:nvSpPr>
          <p:cNvPr id="7" name="Slide Number Placeholder 6"/>
          <p:cNvSpPr>
            <a:spLocks noGrp="1"/>
          </p:cNvSpPr>
          <p:nvPr>
            <p:ph type="sldNum" sz="quarter" idx="12"/>
          </p:nvPr>
        </p:nvSpPr>
        <p:spPr/>
        <p:txBody>
          <a:bodyPr/>
          <a:lstStyle>
            <a:lvl1pPr>
              <a:defRPr/>
            </a:lvl1pPr>
          </a:lstStyle>
          <a:p>
            <a:fld id="{2D4F1560-D5A8-4402-AE46-787328DD307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02269552"/>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87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587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GB">
                <a:solidFill>
                  <a:srgbClr val="000000"/>
                </a:solidFill>
              </a:rPr>
              <a:t>© CRPR 2010</a:t>
            </a:r>
          </a:p>
        </p:txBody>
      </p:sp>
      <p:sp>
        <p:nvSpPr>
          <p:cNvPr id="1587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9590F25-4180-4DB2-A058-B75534017E15}"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4198219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random/>
  </p:transition>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61248"/>
            <a:ext cx="9144000"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12"/>
          <p:cNvSpPr>
            <a:spLocks noGrp="1"/>
          </p:cNvSpPr>
          <p:nvPr>
            <p:ph sz="half" idx="4294967295"/>
          </p:nvPr>
        </p:nvSpPr>
        <p:spPr>
          <a:xfrm>
            <a:off x="431032" y="1295390"/>
            <a:ext cx="8712968" cy="4675793"/>
          </a:xfrm>
          <a:solidFill>
            <a:schemeClr val="accent3">
              <a:lumMod val="40000"/>
              <a:lumOff val="60000"/>
            </a:schemeClr>
          </a:solidFill>
          <a:effectLst>
            <a:outerShdw blurRad="50800" dist="76200" dir="2700000" algn="tl" rotWithShape="0">
              <a:prstClr val="black">
                <a:alpha val="40000"/>
              </a:prstClr>
            </a:outerShdw>
          </a:effectLst>
        </p:spPr>
        <p:txBody>
          <a:bodyPr>
            <a:noAutofit/>
          </a:bodyPr>
          <a:lstStyle/>
          <a:p>
            <a:pPr marL="0" indent="0">
              <a:lnSpc>
                <a:spcPts val="3000"/>
              </a:lnSpc>
              <a:buNone/>
              <a:defRPr/>
            </a:pPr>
            <a:endParaRPr lang="en-GB" dirty="0"/>
          </a:p>
          <a:p>
            <a:pPr marL="0" indent="0">
              <a:lnSpc>
                <a:spcPts val="3000"/>
              </a:lnSpc>
              <a:buNone/>
              <a:defRPr/>
            </a:pPr>
            <a:r>
              <a:rPr lang="en-US" sz="4000" b="1" cap="all" dirty="0" smtClean="0"/>
              <a:t>The </a:t>
            </a:r>
            <a:r>
              <a:rPr lang="en-US" sz="4000" b="1" cap="all" dirty="0"/>
              <a:t>Land and </a:t>
            </a:r>
            <a:endParaRPr lang="en-US" sz="4000" b="1" cap="all" dirty="0" smtClean="0"/>
          </a:p>
          <a:p>
            <a:pPr marL="0" indent="0">
              <a:lnSpc>
                <a:spcPts val="3000"/>
              </a:lnSpc>
              <a:buNone/>
              <a:defRPr/>
            </a:pPr>
            <a:r>
              <a:rPr lang="en-US" sz="4000" b="1" cap="all" dirty="0" smtClean="0"/>
              <a:t>human </a:t>
            </a:r>
          </a:p>
          <a:p>
            <a:pPr marL="0" indent="0">
              <a:lnSpc>
                <a:spcPts val="3000"/>
              </a:lnSpc>
              <a:buNone/>
              <a:defRPr/>
            </a:pPr>
            <a:r>
              <a:rPr lang="en-US" sz="4000" b="1" cap="all" dirty="0" smtClean="0"/>
              <a:t>Well-being</a:t>
            </a:r>
          </a:p>
          <a:p>
            <a:pPr marL="0" indent="0">
              <a:lnSpc>
                <a:spcPts val="3000"/>
              </a:lnSpc>
              <a:buNone/>
              <a:defRPr/>
            </a:pPr>
            <a:endParaRPr lang="en-GB" sz="2400" b="1" dirty="0" smtClean="0"/>
          </a:p>
          <a:p>
            <a:pPr marL="0" indent="0">
              <a:lnSpc>
                <a:spcPts val="3000"/>
              </a:lnSpc>
              <a:buNone/>
              <a:defRPr/>
            </a:pPr>
            <a:endParaRPr lang="en-GB" sz="2400" b="1" dirty="0" smtClean="0"/>
          </a:p>
          <a:p>
            <a:pPr marL="0" indent="0">
              <a:lnSpc>
                <a:spcPts val="3000"/>
              </a:lnSpc>
              <a:buNone/>
              <a:defRPr/>
            </a:pPr>
            <a:r>
              <a:rPr lang="en-GB" sz="2400" b="1" dirty="0" smtClean="0"/>
              <a:t>Michael </a:t>
            </a:r>
            <a:r>
              <a:rPr lang="en-GB" sz="2400" b="1" dirty="0" smtClean="0"/>
              <a:t>Winter </a:t>
            </a:r>
          </a:p>
          <a:p>
            <a:pPr marL="0" indent="0">
              <a:buNone/>
            </a:pPr>
            <a:r>
              <a:rPr lang="en-US" sz="2400" i="1" cap="all" dirty="0" smtClean="0"/>
              <a:t>Rural </a:t>
            </a:r>
            <a:r>
              <a:rPr lang="en-US" sz="2400" i="1" cap="all" dirty="0"/>
              <a:t>Conference </a:t>
            </a:r>
            <a:r>
              <a:rPr lang="en-US" sz="2400" i="1" cap="all" dirty="0" smtClean="0"/>
              <a:t> May 1</a:t>
            </a:r>
            <a:r>
              <a:rPr lang="en-US" sz="2400" i="1" cap="all" baseline="30000" dirty="0" smtClean="0"/>
              <a:t>st</a:t>
            </a:r>
            <a:r>
              <a:rPr lang="en-US" sz="2400" i="1" cap="all" dirty="0" smtClean="0"/>
              <a:t> </a:t>
            </a:r>
            <a:r>
              <a:rPr lang="en-US" sz="2400" i="1" cap="all" dirty="0"/>
              <a:t>2013</a:t>
            </a:r>
            <a:endParaRPr lang="en-GB" sz="2400" cap="all" dirty="0"/>
          </a:p>
          <a:p>
            <a:pPr marL="0" indent="0">
              <a:lnSpc>
                <a:spcPts val="3000"/>
              </a:lnSpc>
              <a:buNone/>
              <a:defRPr/>
            </a:pPr>
            <a:r>
              <a:rPr lang="en-GB" sz="2400" i="1" dirty="0" smtClean="0"/>
              <a:t>See</a:t>
            </a:r>
            <a:r>
              <a:rPr lang="en-GB" sz="2400" i="1" dirty="0" smtClean="0"/>
              <a:t>: pp22-41 </a:t>
            </a:r>
            <a:r>
              <a:rPr lang="en-GB" sz="2400" i="1" dirty="0"/>
              <a:t>in: Hopkinson, J. and Smith, A. </a:t>
            </a:r>
            <a:r>
              <a:rPr lang="en-GB" sz="2400" i="1" dirty="0" smtClean="0"/>
              <a:t>(2012) </a:t>
            </a:r>
            <a:r>
              <a:rPr lang="en-GB" sz="2400" i="1" dirty="0" err="1" smtClean="0"/>
              <a:t>eds</a:t>
            </a:r>
            <a:r>
              <a:rPr lang="en-GB" sz="2400" i="1" dirty="0" smtClean="0"/>
              <a:t> </a:t>
            </a:r>
            <a:r>
              <a:rPr lang="en-GB" sz="2400" i="1" dirty="0"/>
              <a:t>Faith and the Future of the Countryside, Norwich: Canterbury Press.</a:t>
            </a:r>
            <a:r>
              <a:rPr lang="en-GB" sz="2400" dirty="0"/>
              <a:t>     </a:t>
            </a:r>
          </a:p>
          <a:p>
            <a:pPr marL="0" indent="0">
              <a:lnSpc>
                <a:spcPts val="3000"/>
              </a:lnSpc>
              <a:buNone/>
              <a:defRPr/>
            </a:pPr>
            <a:endParaRPr lang="en-GB" sz="2400" b="1" dirty="0"/>
          </a:p>
        </p:txBody>
      </p:sp>
      <p:sp>
        <p:nvSpPr>
          <p:cNvPr id="12" name="Title 1"/>
          <p:cNvSpPr txBox="1">
            <a:spLocks/>
          </p:cNvSpPr>
          <p:nvPr/>
        </p:nvSpPr>
        <p:spPr>
          <a:xfrm>
            <a:off x="-1620688" y="32129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rgbClr val="008000"/>
              </a:solidFill>
            </a:endParaRPr>
          </a:p>
        </p:txBody>
      </p:sp>
      <p:sp>
        <p:nvSpPr>
          <p:cNvPr id="14" name="Title 1"/>
          <p:cNvSpPr txBox="1">
            <a:spLocks/>
          </p:cNvSpPr>
          <p:nvPr/>
        </p:nvSpPr>
        <p:spPr>
          <a:xfrm>
            <a:off x="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3">
                    <a:lumMod val="50000"/>
                  </a:schemeClr>
                </a:solidFill>
              </a:rPr>
              <a:t>	</a:t>
            </a:r>
            <a:endParaRPr lang="en-US" sz="2800" b="1" dirty="0">
              <a:solidFill>
                <a:schemeClr val="accent3">
                  <a:lumMod val="75000"/>
                </a:schemeClr>
              </a:solidFill>
            </a:endParaRPr>
          </a:p>
        </p:txBody>
      </p:sp>
      <p:pic>
        <p:nvPicPr>
          <p:cNvPr id="2050" name="Picture 2" descr="http://www.fibcem.com/files/billeder/FIBCEM/University_of_Bath_Logo.png"/>
          <p:cNvPicPr>
            <a:picLocks noChangeAspect="1" noChangeArrowheads="1"/>
          </p:cNvPicPr>
          <p:nvPr/>
        </p:nvPicPr>
        <p:blipFill>
          <a:blip r:embed="rId3" cstate="print"/>
          <a:srcRect/>
          <a:stretch>
            <a:fillRect/>
          </a:stretch>
        </p:blipFill>
        <p:spPr bwMode="auto">
          <a:xfrm>
            <a:off x="5004048" y="6021288"/>
            <a:ext cx="1400537" cy="579910"/>
          </a:xfrm>
          <a:prstGeom prst="rect">
            <a:avLst/>
          </a:prstGeom>
          <a:noFill/>
        </p:spPr>
      </p:pic>
      <p:pic>
        <p:nvPicPr>
          <p:cNvPr id="2053" name="Picture 5" descr="http://www.exeter.ac.uk/departments/communication/designstudio/visualidentity/downloads/logos/colour_logo.jpg"/>
          <p:cNvPicPr>
            <a:picLocks noChangeAspect="1" noChangeArrowheads="1"/>
          </p:cNvPicPr>
          <p:nvPr/>
        </p:nvPicPr>
        <p:blipFill>
          <a:blip r:embed="rId4" cstate="print"/>
          <a:srcRect/>
          <a:stretch>
            <a:fillRect/>
          </a:stretch>
        </p:blipFill>
        <p:spPr bwMode="auto">
          <a:xfrm>
            <a:off x="7596336" y="6093296"/>
            <a:ext cx="1368152" cy="562413"/>
          </a:xfrm>
          <a:prstGeom prst="rect">
            <a:avLst/>
          </a:prstGeom>
          <a:noFill/>
        </p:spPr>
      </p:pic>
      <p:pic>
        <p:nvPicPr>
          <p:cNvPr id="2055" name="Picture 7" descr="https://twimg0-a.akamaihd.net/profile_images/1813252559/RResLogoRSquare.png"/>
          <p:cNvPicPr>
            <a:picLocks noChangeAspect="1" noChangeArrowheads="1"/>
          </p:cNvPicPr>
          <p:nvPr/>
        </p:nvPicPr>
        <p:blipFill>
          <a:blip r:embed="rId5" cstate="print"/>
          <a:srcRect/>
          <a:stretch>
            <a:fillRect/>
          </a:stretch>
        </p:blipFill>
        <p:spPr bwMode="auto">
          <a:xfrm>
            <a:off x="251520" y="5805264"/>
            <a:ext cx="864096" cy="864096"/>
          </a:xfrm>
          <a:prstGeom prst="rect">
            <a:avLst/>
          </a:prstGeom>
          <a:noFill/>
        </p:spPr>
      </p:pic>
      <p:pic>
        <p:nvPicPr>
          <p:cNvPr id="2057" name="Picture 9" descr="http://mancunion.com/wp-content/uploads/2011/12/uni-of-bristol-logo.gif"/>
          <p:cNvPicPr>
            <a:picLocks noChangeAspect="1" noChangeArrowheads="1"/>
          </p:cNvPicPr>
          <p:nvPr/>
        </p:nvPicPr>
        <p:blipFill>
          <a:blip r:embed="rId6" cstate="print"/>
          <a:srcRect/>
          <a:stretch>
            <a:fillRect/>
          </a:stretch>
        </p:blipFill>
        <p:spPr bwMode="auto">
          <a:xfrm>
            <a:off x="2231935" y="6004949"/>
            <a:ext cx="1547977" cy="448387"/>
          </a:xfrm>
          <a:prstGeom prst="rect">
            <a:avLst/>
          </a:prstGeom>
          <a:noFill/>
        </p:spPr>
      </p:pic>
      <p:pic>
        <p:nvPicPr>
          <p:cNvPr id="10" name="Picture 7" descr="Logo CR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260648"/>
            <a:ext cx="4300538" cy="882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2322" y="1142999"/>
            <a:ext cx="4201677" cy="321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7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ways to Well-being: </a:t>
            </a:r>
            <a:br>
              <a:rPr lang="en-GB" dirty="0" smtClean="0"/>
            </a:br>
            <a:r>
              <a:rPr lang="en-GB" dirty="0" smtClean="0"/>
              <a:t>A secular rule of life?  </a:t>
            </a:r>
            <a:endParaRPr lang="en-GB" dirty="0"/>
          </a:p>
        </p:txBody>
      </p:sp>
      <p:sp>
        <p:nvSpPr>
          <p:cNvPr id="3" name="Content Placeholder 2"/>
          <p:cNvSpPr>
            <a:spLocks noGrp="1"/>
          </p:cNvSpPr>
          <p:nvPr>
            <p:ph idx="1"/>
          </p:nvPr>
        </p:nvSpPr>
        <p:spPr/>
        <p:txBody>
          <a:bodyPr/>
          <a:lstStyle/>
          <a:p>
            <a:r>
              <a:rPr lang="en-US" sz="2600" b="1" dirty="0" smtClean="0"/>
              <a:t>1. Connect: </a:t>
            </a:r>
            <a:r>
              <a:rPr lang="en-US" sz="2600" dirty="0" smtClean="0"/>
              <a:t>With </a:t>
            </a:r>
            <a:r>
              <a:rPr lang="en-US" sz="2600" dirty="0"/>
              <a:t>the people around you. With family, friends, colleagues and </a:t>
            </a:r>
            <a:r>
              <a:rPr lang="en-US" sz="2600" dirty="0" err="1"/>
              <a:t>neighbours</a:t>
            </a:r>
            <a:r>
              <a:rPr lang="en-US" sz="2600" dirty="0"/>
              <a:t>. At home, work, school or in your local community. Think of these as the cornerstones of your life and invest time in developing them.  Building these connections will support and enrich you every day</a:t>
            </a:r>
            <a:r>
              <a:rPr lang="en-US" sz="2600" dirty="0" smtClean="0"/>
              <a:t>.</a:t>
            </a:r>
            <a:endParaRPr lang="en-GB" sz="2600" dirty="0"/>
          </a:p>
          <a:p>
            <a:r>
              <a:rPr lang="en-US" sz="2600" b="1" dirty="0" smtClean="0"/>
              <a:t>2. Be active: </a:t>
            </a:r>
            <a:r>
              <a:rPr lang="en-US" sz="2600" dirty="0" smtClean="0"/>
              <a:t>Go </a:t>
            </a:r>
            <a:r>
              <a:rPr lang="en-US" sz="2600" dirty="0"/>
              <a:t>for a walk or run. Step outside. Cycle. Play a game. Garden. Dance. Exercising makes you feel good. Most importantly, discover a physical activity you enjoy and that suits your level of mobility and fitness.</a:t>
            </a:r>
            <a:endParaRPr lang="en-GB" sz="2600" dirty="0"/>
          </a:p>
          <a:p>
            <a:pPr marL="0" indent="0">
              <a:buNone/>
            </a:pPr>
            <a:endParaRPr lang="en-GB" dirty="0"/>
          </a:p>
        </p:txBody>
      </p:sp>
      <p:sp>
        <p:nvSpPr>
          <p:cNvPr id="4" name="Footer Placeholder 3"/>
          <p:cNvSpPr>
            <a:spLocks noGrp="1"/>
          </p:cNvSpPr>
          <p:nvPr>
            <p:ph type="ftr" sz="quarter" idx="11"/>
          </p:nvPr>
        </p:nvSpPr>
        <p:spPr/>
        <p:txBody>
          <a:bodyPr/>
          <a:lstStyle/>
          <a:p>
            <a:endParaRPr lang="en-GB" dirty="0">
              <a:solidFill>
                <a:srgbClr val="000000"/>
              </a:solidFill>
            </a:endParaRPr>
          </a:p>
        </p:txBody>
      </p:sp>
    </p:spTree>
    <p:extLst>
      <p:ext uri="{BB962C8B-B14F-4D97-AF65-F5344CB8AC3E}">
        <p14:creationId xmlns:p14="http://schemas.microsoft.com/office/powerpoint/2010/main" val="3488846348"/>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04664"/>
            <a:ext cx="8229600" cy="5721499"/>
          </a:xfrm>
        </p:spPr>
        <p:txBody>
          <a:bodyPr/>
          <a:lstStyle/>
          <a:p>
            <a:r>
              <a:rPr lang="en-US" sz="2600" b="1" dirty="0" smtClean="0"/>
              <a:t>3. Take notice: </a:t>
            </a:r>
            <a:r>
              <a:rPr lang="en-US" sz="2600" dirty="0" smtClean="0"/>
              <a:t>Be </a:t>
            </a:r>
            <a:r>
              <a:rPr lang="en-US" sz="2600" dirty="0"/>
              <a:t>curious. Catch sight of the beautiful. Remark on the unusual. Notice the changing seasons.  </a:t>
            </a:r>
            <a:r>
              <a:rPr lang="en-US" sz="2600" dirty="0" err="1"/>
              <a:t>Savour</a:t>
            </a:r>
            <a:r>
              <a:rPr lang="en-US" sz="2600" dirty="0"/>
              <a:t> the moment, whether you are walking to work, eating lunch or talking to friends. Be aware of the world around you and what you are feeling. Reflecting on your experiences will help you appreciate what matters to you</a:t>
            </a:r>
            <a:r>
              <a:rPr lang="en-US" sz="2600" dirty="0" smtClean="0"/>
              <a:t>.</a:t>
            </a:r>
          </a:p>
          <a:p>
            <a:r>
              <a:rPr lang="en-US" sz="2600" dirty="0" smtClean="0"/>
              <a:t>4. </a:t>
            </a:r>
            <a:r>
              <a:rPr lang="en-US" sz="2600" b="1" dirty="0" smtClean="0"/>
              <a:t>Keep learning: </a:t>
            </a:r>
            <a:r>
              <a:rPr lang="en-US" sz="2600" dirty="0" smtClean="0"/>
              <a:t>Try </a:t>
            </a:r>
            <a:r>
              <a:rPr lang="en-US" sz="2600" dirty="0"/>
              <a:t>something new. Rediscover an old interest. Sign up for that course. Take on a different responsibility at work. Fix a bike. Learn to play an instrument or how to cook your </a:t>
            </a:r>
            <a:r>
              <a:rPr lang="en-US" sz="2600" dirty="0" err="1"/>
              <a:t>favourite</a:t>
            </a:r>
            <a:r>
              <a:rPr lang="en-US" sz="2600" dirty="0"/>
              <a:t> food. Set a challenge you will enjoy achieving. Learning new things will make you more confident as well as being fun</a:t>
            </a:r>
            <a:r>
              <a:rPr lang="en-US" dirty="0" smtClean="0"/>
              <a:t>.</a:t>
            </a:r>
            <a:endParaRPr lang="en-GB" dirty="0"/>
          </a:p>
          <a:p>
            <a:endParaRPr lang="en-GB" dirty="0"/>
          </a:p>
        </p:txBody>
      </p:sp>
      <p:sp>
        <p:nvSpPr>
          <p:cNvPr id="4" name="Footer Placeholder 3"/>
          <p:cNvSpPr>
            <a:spLocks noGrp="1"/>
          </p:cNvSpPr>
          <p:nvPr>
            <p:ph type="ftr" sz="quarter" idx="11"/>
          </p:nvPr>
        </p:nvSpPr>
        <p:spPr/>
        <p:txBody>
          <a:bodyPr/>
          <a:lstStyle/>
          <a:p>
            <a:endParaRPr lang="en-GB" dirty="0">
              <a:solidFill>
                <a:srgbClr val="000000"/>
              </a:solidFill>
            </a:endParaRPr>
          </a:p>
        </p:txBody>
      </p:sp>
    </p:spTree>
    <p:extLst>
      <p:ext uri="{BB962C8B-B14F-4D97-AF65-F5344CB8AC3E}">
        <p14:creationId xmlns:p14="http://schemas.microsoft.com/office/powerpoint/2010/main" val="1207863380"/>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600" dirty="0" smtClean="0"/>
              <a:t>5. </a:t>
            </a:r>
            <a:r>
              <a:rPr lang="en-US" sz="2600" b="1" dirty="0" smtClean="0"/>
              <a:t>Give: </a:t>
            </a:r>
            <a:r>
              <a:rPr lang="en-US" sz="2600" dirty="0" smtClean="0"/>
              <a:t>Do </a:t>
            </a:r>
            <a:r>
              <a:rPr lang="en-US" sz="2600" dirty="0"/>
              <a:t>something nice for a friend, or a stranger. Thank someone. Smile. Volunteer your time. Join a community group. Look out, as well as in. Seeing yourself, and your happiness, linked to the wider community can be incredibly rewarding and creates connections with the people around </a:t>
            </a:r>
            <a:r>
              <a:rPr lang="en-US" sz="2600" dirty="0" smtClean="0"/>
              <a:t>you.</a:t>
            </a:r>
          </a:p>
          <a:p>
            <a:r>
              <a:rPr lang="en-US" sz="2600" dirty="0" smtClean="0"/>
              <a:t>Source: </a:t>
            </a:r>
            <a:r>
              <a:rPr lang="en-GB" sz="2600" dirty="0" err="1"/>
              <a:t>Aked</a:t>
            </a:r>
            <a:r>
              <a:rPr lang="en-GB" sz="2600" dirty="0"/>
              <a:t>, J., Marks, N., Cordon, C., &amp; Thompson, S. (2008). </a:t>
            </a:r>
            <a:r>
              <a:rPr lang="en-GB" sz="2600" i="1" dirty="0"/>
              <a:t>Five ways to well-being: The evidence</a:t>
            </a:r>
            <a:r>
              <a:rPr lang="en-GB" sz="2600" dirty="0"/>
              <a:t>. New Economics </a:t>
            </a:r>
            <a:r>
              <a:rPr lang="en-GB" sz="2600" dirty="0" smtClean="0"/>
              <a:t>Foundation.</a:t>
            </a:r>
            <a:endParaRPr lang="en-GB" sz="2600" dirty="0"/>
          </a:p>
        </p:txBody>
      </p:sp>
      <p:sp>
        <p:nvSpPr>
          <p:cNvPr id="4" name="Footer Placeholder 3"/>
          <p:cNvSpPr>
            <a:spLocks noGrp="1"/>
          </p:cNvSpPr>
          <p:nvPr>
            <p:ph type="ftr" sz="quarter" idx="11"/>
          </p:nvPr>
        </p:nvSpPr>
        <p:spPr/>
        <p:txBody>
          <a:bodyPr/>
          <a:lstStyle/>
          <a:p>
            <a:endParaRPr lang="en-GB" dirty="0">
              <a:solidFill>
                <a:srgbClr val="000000"/>
              </a:solidFill>
            </a:endParaRPr>
          </a:p>
        </p:txBody>
      </p:sp>
    </p:spTree>
    <p:extLst>
      <p:ext uri="{BB962C8B-B14F-4D97-AF65-F5344CB8AC3E}">
        <p14:creationId xmlns:p14="http://schemas.microsoft.com/office/powerpoint/2010/main" val="1026570000"/>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Land, Morality, People: </a:t>
            </a:r>
            <a:r>
              <a:rPr lang="en-GB" sz="3600" b="1" dirty="0" smtClean="0"/>
              <a:t/>
            </a:r>
            <a:br>
              <a:rPr lang="en-GB" sz="3600" b="1" dirty="0" smtClean="0"/>
            </a:br>
            <a:r>
              <a:rPr lang="en-GB" sz="3600" b="1" dirty="0" smtClean="0"/>
              <a:t>A </a:t>
            </a:r>
            <a:r>
              <a:rPr lang="en-GB" sz="3600" b="1" dirty="0"/>
              <a:t>Return to </a:t>
            </a:r>
            <a:r>
              <a:rPr lang="en-GB" sz="3600" b="1" dirty="0" smtClean="0"/>
              <a:t>Stewardship</a:t>
            </a:r>
            <a:endParaRPr lang="en-GB" dirty="0"/>
          </a:p>
        </p:txBody>
      </p:sp>
      <p:sp>
        <p:nvSpPr>
          <p:cNvPr id="3" name="Content Placeholder 2"/>
          <p:cNvSpPr>
            <a:spLocks noGrp="1"/>
          </p:cNvSpPr>
          <p:nvPr>
            <p:ph idx="1"/>
          </p:nvPr>
        </p:nvSpPr>
        <p:spPr/>
        <p:txBody>
          <a:bodyPr/>
          <a:lstStyle/>
          <a:p>
            <a:r>
              <a:rPr lang="en-GB" sz="2600" dirty="0" smtClean="0"/>
              <a:t>If </a:t>
            </a:r>
            <a:r>
              <a:rPr lang="en-GB" sz="2600" dirty="0"/>
              <a:t>the ecosystem services approach runs the danger of being an amoral marriage of convenience between a certain strand of economics and a certain strand of ecology, then the land management discipline has the potential to provide that added depth necessary for an ethical undertaking.  Land management that makes the case for place, locality, intimacy, intricacy in our relationships with the land moves us away from narrowly utilitarian conceptions of the land.</a:t>
            </a:r>
          </a:p>
        </p:txBody>
      </p:sp>
      <p:sp>
        <p:nvSpPr>
          <p:cNvPr id="4" name="Footer Placeholder 3"/>
          <p:cNvSpPr>
            <a:spLocks noGrp="1"/>
          </p:cNvSpPr>
          <p:nvPr>
            <p:ph type="ftr" sz="quarter" idx="11"/>
          </p:nvPr>
        </p:nvSpPr>
        <p:spPr/>
        <p:txBody>
          <a:bodyPr/>
          <a:lstStyle/>
          <a:p>
            <a:r>
              <a:rPr lang="en-GB" smtClean="0">
                <a:solidFill>
                  <a:srgbClr val="000000"/>
                </a:solidFill>
              </a:rPr>
              <a:t>© CRPR 2010</a:t>
            </a:r>
            <a:endParaRPr lang="en-GB">
              <a:solidFill>
                <a:srgbClr val="000000"/>
              </a:solidFill>
            </a:endParaRPr>
          </a:p>
        </p:txBody>
      </p:sp>
    </p:spTree>
    <p:extLst>
      <p:ext uri="{BB962C8B-B14F-4D97-AF65-F5344CB8AC3E}">
        <p14:creationId xmlns:p14="http://schemas.microsoft.com/office/powerpoint/2010/main" val="48001185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600" dirty="0" smtClean="0"/>
              <a:t>We </a:t>
            </a:r>
            <a:r>
              <a:rPr lang="en-GB" sz="2600" dirty="0"/>
              <a:t>need to take stock of how we relate to land and why; to what end do we think about the </a:t>
            </a:r>
            <a:r>
              <a:rPr lang="en-GB" sz="2600" dirty="0" smtClean="0"/>
              <a:t>land?  </a:t>
            </a:r>
            <a:r>
              <a:rPr lang="en-GB" sz="2600" dirty="0"/>
              <a:t>By making that end human well-being, notwithstanding the wholly secular terms in which that paradigm has been developed, the contemporary proponents of ecosystem services offer at least a means for those who wish to reclaim the land as an ethical enterprise and a theological one.  And, if grounded in that older discipline of land management, we may yet resolve some of the profound political and ethical dilemmas we confront.  </a:t>
            </a:r>
          </a:p>
          <a:p>
            <a:endParaRPr lang="en-GB" dirty="0"/>
          </a:p>
        </p:txBody>
      </p:sp>
      <p:sp>
        <p:nvSpPr>
          <p:cNvPr id="4" name="Footer Placeholder 3"/>
          <p:cNvSpPr>
            <a:spLocks noGrp="1"/>
          </p:cNvSpPr>
          <p:nvPr>
            <p:ph type="ftr" sz="quarter" idx="11"/>
          </p:nvPr>
        </p:nvSpPr>
        <p:spPr/>
        <p:txBody>
          <a:bodyPr/>
          <a:lstStyle/>
          <a:p>
            <a:r>
              <a:rPr lang="en-GB" smtClean="0">
                <a:solidFill>
                  <a:srgbClr val="000000"/>
                </a:solidFill>
              </a:rPr>
              <a:t>© CRPR 2010</a:t>
            </a:r>
            <a:endParaRPr lang="en-GB">
              <a:solidFill>
                <a:srgbClr val="000000"/>
              </a:solidFill>
            </a:endParaRPr>
          </a:p>
        </p:txBody>
      </p:sp>
    </p:spTree>
    <p:extLst>
      <p:ext uri="{BB962C8B-B14F-4D97-AF65-F5344CB8AC3E}">
        <p14:creationId xmlns:p14="http://schemas.microsoft.com/office/powerpoint/2010/main" val="205570173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 </a:t>
            </a:r>
            <a:endParaRPr lang="en-GB" dirty="0"/>
          </a:p>
        </p:txBody>
      </p:sp>
      <p:sp>
        <p:nvSpPr>
          <p:cNvPr id="4" name="Footer Placeholder 3"/>
          <p:cNvSpPr>
            <a:spLocks noGrp="1"/>
          </p:cNvSpPr>
          <p:nvPr>
            <p:ph type="ftr" sz="quarter" idx="11"/>
          </p:nvPr>
        </p:nvSpPr>
        <p:spPr>
          <a:xfrm>
            <a:off x="3203848" y="6165304"/>
            <a:ext cx="2895600" cy="476250"/>
          </a:xfrm>
        </p:spPr>
        <p:txBody>
          <a:bodyPr/>
          <a:lstStyle/>
          <a:p>
            <a:r>
              <a:rPr lang="en-GB" sz="2000" i="1" dirty="0" smtClean="0">
                <a:solidFill>
                  <a:srgbClr val="000000"/>
                </a:solidFill>
              </a:rPr>
              <a:t>If you have been! </a:t>
            </a:r>
            <a:endParaRPr lang="en-GB" sz="2000" i="1" dirty="0">
              <a:solidFill>
                <a:srgbClr val="00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492" y="1556792"/>
            <a:ext cx="4032448"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138" y="1556792"/>
            <a:ext cx="4447012"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0771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eymour Husbands ploughing with horses by James Ravilious © Beaford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3152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67153"/>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of Future Land Use Change </a:t>
            </a:r>
            <a:endParaRPr lang="en-GB" dirty="0"/>
          </a:p>
        </p:txBody>
      </p:sp>
      <p:sp>
        <p:nvSpPr>
          <p:cNvPr id="3" name="Content Placeholder 2"/>
          <p:cNvSpPr>
            <a:spLocks noGrp="1"/>
          </p:cNvSpPr>
          <p:nvPr>
            <p:ph idx="1"/>
          </p:nvPr>
        </p:nvSpPr>
        <p:spPr>
          <a:xfrm>
            <a:off x="457200" y="1412776"/>
            <a:ext cx="8229600" cy="4713387"/>
          </a:xfrm>
        </p:spPr>
        <p:txBody>
          <a:bodyPr/>
          <a:lstStyle/>
          <a:p>
            <a:r>
              <a:rPr lang="en-GB" sz="2800" dirty="0" smtClean="0"/>
              <a:t>By 2030 </a:t>
            </a:r>
            <a:r>
              <a:rPr lang="en-GB" sz="2800" dirty="0"/>
              <a:t>world population expected to exceed 8.3 billion. The challenges are well known: food price spikes in 2008 and </a:t>
            </a:r>
            <a:r>
              <a:rPr lang="en-GB" sz="2800" dirty="0" smtClean="0"/>
              <a:t>2011-13. </a:t>
            </a:r>
          </a:p>
          <a:p>
            <a:r>
              <a:rPr lang="en-GB" sz="2800" dirty="0"/>
              <a:t>Nutrition Transition; </a:t>
            </a:r>
            <a:endParaRPr lang="en-GB" sz="2800" dirty="0" smtClean="0"/>
          </a:p>
          <a:p>
            <a:r>
              <a:rPr lang="en-GB" sz="2800" dirty="0" smtClean="0"/>
              <a:t>Production </a:t>
            </a:r>
            <a:r>
              <a:rPr lang="en-GB" sz="2800" dirty="0"/>
              <a:t>of biofuels; </a:t>
            </a:r>
            <a:endParaRPr lang="en-GB" sz="2800" dirty="0" smtClean="0"/>
          </a:p>
          <a:p>
            <a:r>
              <a:rPr lang="en-GB" sz="2800" dirty="0" smtClean="0"/>
              <a:t>Pressures </a:t>
            </a:r>
            <a:r>
              <a:rPr lang="en-GB" sz="2800" dirty="0"/>
              <a:t>on key resources such as oil, water, nitrates, phosphates; </a:t>
            </a:r>
            <a:endParaRPr lang="en-GB" sz="2800" dirty="0" smtClean="0"/>
          </a:p>
          <a:p>
            <a:r>
              <a:rPr lang="en-GB" sz="2800" dirty="0" smtClean="0"/>
              <a:t>Soil </a:t>
            </a:r>
            <a:r>
              <a:rPr lang="en-GB" sz="2800" dirty="0"/>
              <a:t>degradation; </a:t>
            </a:r>
            <a:endParaRPr lang="en-GB" sz="2800" dirty="0" smtClean="0"/>
          </a:p>
          <a:p>
            <a:r>
              <a:rPr lang="en-GB" sz="2800" dirty="0" smtClean="0"/>
              <a:t>Declining </a:t>
            </a:r>
            <a:r>
              <a:rPr lang="en-GB" sz="2800" dirty="0"/>
              <a:t>growth in agricultural </a:t>
            </a:r>
            <a:r>
              <a:rPr lang="en-GB" sz="2800" dirty="0" smtClean="0"/>
              <a:t>productivity; </a:t>
            </a:r>
          </a:p>
          <a:p>
            <a:r>
              <a:rPr lang="en-GB" sz="2800" dirty="0" smtClean="0"/>
              <a:t>Development pressure on land;  </a:t>
            </a:r>
            <a:endParaRPr lang="en-GB" sz="2800" dirty="0"/>
          </a:p>
          <a:p>
            <a:endParaRPr lang="en-GB" b="1" dirty="0"/>
          </a:p>
          <a:p>
            <a:endParaRPr lang="en-GB" dirty="0"/>
          </a:p>
        </p:txBody>
      </p:sp>
      <p:sp>
        <p:nvSpPr>
          <p:cNvPr id="4" name="Footer Placeholder 3"/>
          <p:cNvSpPr>
            <a:spLocks noGrp="1"/>
          </p:cNvSpPr>
          <p:nvPr>
            <p:ph type="ftr" sz="quarter" idx="11"/>
          </p:nvPr>
        </p:nvSpPr>
        <p:spPr/>
        <p:txBody>
          <a:bodyPr/>
          <a:lstStyle/>
          <a:p>
            <a:r>
              <a:rPr lang="en-GB" smtClean="0">
                <a:solidFill>
                  <a:srgbClr val="000000"/>
                </a:solidFill>
              </a:rPr>
              <a:t>© CRPR 2010</a:t>
            </a:r>
            <a:endParaRPr lang="en-GB">
              <a:solidFill>
                <a:srgbClr val="000000"/>
              </a:solidFill>
            </a:endParaRPr>
          </a:p>
        </p:txBody>
      </p:sp>
    </p:spTree>
    <p:extLst>
      <p:ext uri="{BB962C8B-B14F-4D97-AF65-F5344CB8AC3E}">
        <p14:creationId xmlns:p14="http://schemas.microsoft.com/office/powerpoint/2010/main" val="930918394"/>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268760"/>
            <a:ext cx="8229600" cy="4857403"/>
          </a:xfrm>
        </p:spPr>
        <p:txBody>
          <a:bodyPr/>
          <a:lstStyle/>
          <a:p>
            <a:r>
              <a:rPr lang="en-GB" sz="2800" dirty="0" smtClean="0"/>
              <a:t>Demand to use land for energy production (solar, Wind, biofuels) and carbon storage;</a:t>
            </a:r>
            <a:endParaRPr lang="en-GB" sz="2800" dirty="0"/>
          </a:p>
          <a:p>
            <a:r>
              <a:rPr lang="en-GB" sz="2800" dirty="0" smtClean="0"/>
              <a:t>Continued concern over biodiversity </a:t>
            </a:r>
            <a:r>
              <a:rPr lang="en-GB" sz="2800" dirty="0"/>
              <a:t>and </a:t>
            </a:r>
            <a:r>
              <a:rPr lang="en-GB" sz="2800" dirty="0" smtClean="0"/>
              <a:t>landscape;</a:t>
            </a:r>
            <a:endParaRPr lang="en-GB" sz="2800" dirty="0"/>
          </a:p>
          <a:p>
            <a:r>
              <a:rPr lang="en-GB" sz="2800" b="1" dirty="0" smtClean="0"/>
              <a:t>The new agenda of health </a:t>
            </a:r>
            <a:r>
              <a:rPr lang="en-GB" sz="2800" b="1" dirty="0"/>
              <a:t>and </a:t>
            </a:r>
            <a:r>
              <a:rPr lang="en-GB" sz="2800" b="1" dirty="0" smtClean="0"/>
              <a:t>wellbeing;</a:t>
            </a:r>
          </a:p>
          <a:p>
            <a:r>
              <a:rPr lang="en-GB" sz="2800" dirty="0" smtClean="0"/>
              <a:t>Worries over animal and plant diseases;</a:t>
            </a:r>
          </a:p>
          <a:p>
            <a:r>
              <a:rPr lang="en-GB" sz="2800" dirty="0" smtClean="0"/>
              <a:t>Changing weather patterns linked to climate change;</a:t>
            </a:r>
          </a:p>
          <a:p>
            <a:r>
              <a:rPr lang="en-GB" sz="2800" dirty="0" smtClean="0"/>
              <a:t>Battle-lines drawn over emotional/political issues such as wildlife management and Genetic modification.</a:t>
            </a:r>
            <a:endParaRPr lang="en-GB" sz="2800" dirty="0"/>
          </a:p>
          <a:p>
            <a:endParaRPr lang="en-GB" dirty="0"/>
          </a:p>
        </p:txBody>
      </p:sp>
      <p:sp>
        <p:nvSpPr>
          <p:cNvPr id="4" name="Footer Placeholder 3"/>
          <p:cNvSpPr>
            <a:spLocks noGrp="1"/>
          </p:cNvSpPr>
          <p:nvPr>
            <p:ph type="ftr" sz="quarter" idx="11"/>
          </p:nvPr>
        </p:nvSpPr>
        <p:spPr/>
        <p:txBody>
          <a:bodyPr/>
          <a:lstStyle/>
          <a:p>
            <a:r>
              <a:rPr lang="en-GB" smtClean="0">
                <a:solidFill>
                  <a:srgbClr val="000000"/>
                </a:solidFill>
              </a:rPr>
              <a:t>© CRPR 2010</a:t>
            </a:r>
            <a:endParaRPr lang="en-GB">
              <a:solidFill>
                <a:srgbClr val="000000"/>
              </a:solidFill>
            </a:endParaRPr>
          </a:p>
        </p:txBody>
      </p:sp>
    </p:spTree>
    <p:extLst>
      <p:ext uri="{BB962C8B-B14F-4D97-AF65-F5344CB8AC3E}">
        <p14:creationId xmlns:p14="http://schemas.microsoft.com/office/powerpoint/2010/main" val="38097307"/>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p:cNvPicPr>
            <a:picLocks noChangeAspect="1" noChangeArrowheads="1"/>
          </p:cNvPicPr>
          <p:nvPr/>
        </p:nvPicPr>
        <p:blipFill>
          <a:blip r:embed="rId3" cstate="print"/>
          <a:srcRect/>
          <a:stretch>
            <a:fillRect/>
          </a:stretch>
        </p:blipFill>
        <p:spPr bwMode="auto">
          <a:xfrm>
            <a:off x="395535" y="260648"/>
            <a:ext cx="8647366" cy="506020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2195736" y="6165304"/>
            <a:ext cx="4608512" cy="158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259854" y="3202540"/>
            <a:ext cx="3312368" cy="158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679422"/>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352928" cy="579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6021288"/>
            <a:ext cx="7992888" cy="646331"/>
          </a:xfrm>
          <a:prstGeom prst="rect">
            <a:avLst/>
          </a:prstGeom>
        </p:spPr>
        <p:txBody>
          <a:bodyPr wrap="square">
            <a:spAutoFit/>
          </a:bodyPr>
          <a:lstStyle/>
          <a:p>
            <a:r>
              <a:rPr lang="en-GB" dirty="0" smtClean="0"/>
              <a:t>NEA, 2011: Figure </a:t>
            </a:r>
            <a:r>
              <a:rPr lang="en-GB" dirty="0"/>
              <a:t>3.2 Relative importance of, and trends in, </a:t>
            </a:r>
            <a:r>
              <a:rPr lang="en-GB" dirty="0" smtClean="0"/>
              <a:t>the impact </a:t>
            </a:r>
            <a:r>
              <a:rPr lang="en-GB" dirty="0"/>
              <a:t>of direct drivers on UK ecosystem services</a:t>
            </a:r>
          </a:p>
        </p:txBody>
      </p:sp>
    </p:spTree>
    <p:extLst>
      <p:ext uri="{BB962C8B-B14F-4D97-AF65-F5344CB8AC3E}">
        <p14:creationId xmlns:p14="http://schemas.microsoft.com/office/powerpoint/2010/main" val="457054272"/>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703532" y="6237312"/>
            <a:ext cx="5676779" cy="504056"/>
          </a:xfrm>
        </p:spPr>
        <p:txBody>
          <a:bodyPr/>
          <a:lstStyle/>
          <a:p>
            <a:r>
              <a:rPr lang="en-GB" sz="2000" dirty="0"/>
              <a:t>Directness of payment for ecosystem services </a:t>
            </a:r>
            <a:endParaRPr lang="en-GB" sz="2000" dirty="0">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584" y="548680"/>
            <a:ext cx="8228671"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946116"/>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edger’s lunch-break: Stephen Squire by James Ravilious © Beaford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3152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87706"/>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The danger of </a:t>
            </a:r>
            <a:r>
              <a:rPr lang="en-GB" sz="3200" b="1" dirty="0" smtClean="0"/>
              <a:t>separate discourses:</a:t>
            </a:r>
            <a:endParaRPr lang="en-GB" dirty="0"/>
          </a:p>
        </p:txBody>
      </p:sp>
      <p:sp>
        <p:nvSpPr>
          <p:cNvPr id="3" name="Content Placeholder 2"/>
          <p:cNvSpPr>
            <a:spLocks noGrp="1"/>
          </p:cNvSpPr>
          <p:nvPr>
            <p:ph idx="1"/>
          </p:nvPr>
        </p:nvSpPr>
        <p:spPr/>
        <p:txBody>
          <a:bodyPr/>
          <a:lstStyle/>
          <a:p>
            <a:pPr marL="457200" indent="-457200">
              <a:lnSpc>
                <a:spcPts val="3000"/>
              </a:lnSpc>
              <a:buAutoNum type="arabicPeriod"/>
              <a:defRPr/>
            </a:pPr>
            <a:r>
              <a:rPr lang="en-GB" sz="2400" i="1" dirty="0" smtClean="0"/>
              <a:t>Ecosystem </a:t>
            </a:r>
            <a:r>
              <a:rPr lang="en-GB" sz="2400" i="1" dirty="0"/>
              <a:t>services as the language for nature conservationists.</a:t>
            </a:r>
          </a:p>
          <a:p>
            <a:pPr marL="457200" indent="-457200">
              <a:lnSpc>
                <a:spcPts val="3000"/>
              </a:lnSpc>
              <a:buAutoNum type="arabicPeriod"/>
              <a:defRPr/>
            </a:pPr>
            <a:r>
              <a:rPr lang="en-GB" sz="2400" i="1" dirty="0"/>
              <a:t>Food security as the language for agriculturalists. </a:t>
            </a:r>
          </a:p>
          <a:p>
            <a:pPr>
              <a:lnSpc>
                <a:spcPts val="3000"/>
              </a:lnSpc>
              <a:defRPr/>
            </a:pPr>
            <a:r>
              <a:rPr lang="en-GB" sz="2400" dirty="0"/>
              <a:t>Green food and sustainable agriculture require both. Agriculture is dependent on ecosystem processes and it delivers ecosystem services.  </a:t>
            </a:r>
          </a:p>
          <a:p>
            <a:pPr>
              <a:lnSpc>
                <a:spcPts val="3000"/>
              </a:lnSpc>
              <a:defRPr/>
            </a:pPr>
            <a:r>
              <a:rPr lang="en-GB" sz="2400" dirty="0"/>
              <a:t>Sustainable agriculture, and therefore food security,  is only possible through better understanding of agro-ecological systems and processes.  </a:t>
            </a:r>
          </a:p>
          <a:p>
            <a:pPr>
              <a:lnSpc>
                <a:spcPts val="3000"/>
              </a:lnSpc>
              <a:defRPr/>
            </a:pPr>
            <a:r>
              <a:rPr lang="en-GB" sz="2400" dirty="0"/>
              <a:t>The ecosystems approach only makes sense if it prompts deliberation about</a:t>
            </a:r>
            <a:r>
              <a:rPr lang="en-GB" sz="2400" i="1" dirty="0"/>
              <a:t> all </a:t>
            </a:r>
            <a:r>
              <a:rPr lang="en-GB" sz="2400" dirty="0"/>
              <a:t>ecosystem services.</a:t>
            </a:r>
          </a:p>
          <a:p>
            <a:endParaRPr lang="en-GB" dirty="0"/>
          </a:p>
        </p:txBody>
      </p:sp>
      <p:sp>
        <p:nvSpPr>
          <p:cNvPr id="4" name="Footer Placeholder 3"/>
          <p:cNvSpPr>
            <a:spLocks noGrp="1"/>
          </p:cNvSpPr>
          <p:nvPr>
            <p:ph type="ftr" sz="quarter" idx="11"/>
          </p:nvPr>
        </p:nvSpPr>
        <p:spPr/>
        <p:txBody>
          <a:bodyPr/>
          <a:lstStyle/>
          <a:p>
            <a:endParaRPr lang="en-GB" dirty="0">
              <a:solidFill>
                <a:srgbClr val="000000"/>
              </a:solidFill>
            </a:endParaRPr>
          </a:p>
        </p:txBody>
      </p:sp>
    </p:spTree>
    <p:extLst>
      <p:ext uri="{BB962C8B-B14F-4D97-AF65-F5344CB8AC3E}">
        <p14:creationId xmlns:p14="http://schemas.microsoft.com/office/powerpoint/2010/main" val="2752382984"/>
      </p:ext>
    </p:extLst>
  </p:cSld>
  <p:clrMapOvr>
    <a:masterClrMapping/>
  </p:clrMapOvr>
  <p:transition spd="med">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483</TotalTime>
  <Words>827</Words>
  <Application>Microsoft Office PowerPoint</Application>
  <PresentationFormat>On-screen Show (4:3)</PresentationFormat>
  <Paragraphs>51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Drivers of Future Land Use Change </vt:lpstr>
      <vt:lpstr>PowerPoint Presentation</vt:lpstr>
      <vt:lpstr>PowerPoint Presentation</vt:lpstr>
      <vt:lpstr>PowerPoint Presentation</vt:lpstr>
      <vt:lpstr>PowerPoint Presentation</vt:lpstr>
      <vt:lpstr>PowerPoint Presentation</vt:lpstr>
      <vt:lpstr>The danger of separate discourses:</vt:lpstr>
      <vt:lpstr>Five ways to Well-being:  A secular rule of life?  </vt:lpstr>
      <vt:lpstr>PowerPoint Presentation</vt:lpstr>
      <vt:lpstr>PowerPoint Presentation</vt:lpstr>
      <vt:lpstr>Land, Morality, People:  A Return to Stewardship</vt:lpstr>
      <vt:lpstr>PowerPoint Presentation</vt:lpstr>
      <vt:lpstr>Thank you for listening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Lobley, Matt</dc:creator>
  <cp:lastModifiedBy>Winter, Michael</cp:lastModifiedBy>
  <cp:revision>35</cp:revision>
  <dcterms:created xsi:type="dcterms:W3CDTF">2011-07-12T05:22:14Z</dcterms:created>
  <dcterms:modified xsi:type="dcterms:W3CDTF">2013-04-28T13:54:40Z</dcterms:modified>
</cp:coreProperties>
</file>