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37"/>
  </p:notesMasterIdLst>
  <p:sldIdLst>
    <p:sldId id="256" r:id="rId2"/>
    <p:sldId id="257" r:id="rId3"/>
    <p:sldId id="261" r:id="rId4"/>
    <p:sldId id="258" r:id="rId5"/>
    <p:sldId id="262" r:id="rId6"/>
    <p:sldId id="259" r:id="rId7"/>
    <p:sldId id="264" r:id="rId8"/>
    <p:sldId id="263" r:id="rId9"/>
    <p:sldId id="266" r:id="rId10"/>
    <p:sldId id="268" r:id="rId11"/>
    <p:sldId id="265" r:id="rId12"/>
    <p:sldId id="267" r:id="rId13"/>
    <p:sldId id="260" r:id="rId14"/>
    <p:sldId id="291" r:id="rId15"/>
    <p:sldId id="269" r:id="rId16"/>
    <p:sldId id="270" r:id="rId17"/>
    <p:sldId id="283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84" r:id="rId26"/>
    <p:sldId id="286" r:id="rId27"/>
    <p:sldId id="279" r:id="rId28"/>
    <p:sldId id="287" r:id="rId29"/>
    <p:sldId id="282" r:id="rId30"/>
    <p:sldId id="280" r:id="rId31"/>
    <p:sldId id="281" r:id="rId32"/>
    <p:sldId id="285" r:id="rId33"/>
    <p:sldId id="293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63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4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Population%20growth%20rates%20-%20US%20Census%20Bureau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Time%20series%20Inco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World%20Crude%20Death%20R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Time%20series%20Incom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Education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Education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FAO%20index%20of%20Gross%20Produc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FAO%20index%20of%20Gross%20Produc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Per%20Capita%20Food%20Consump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ard%20disc:Documents:John's%20Work:Papers:Papers%2013:Land%20Use%20in%20the%20World%20and%20UK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Annual Population Change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Sheet1!$J$7</c:f>
              <c:strCache>
                <c:ptCount val="1"/>
                <c:pt idx="0">
                  <c:v>average annual population change</c:v>
                </c:pt>
              </c:strCache>
            </c:strRef>
          </c:tx>
          <c:marker>
            <c:symbol val="none"/>
          </c:marker>
          <c:cat>
            <c:numRef>
              <c:f>Sheet1!$I$8:$I$108</c:f>
              <c:numCache>
                <c:formatCode>General</c:formatCode>
                <c:ptCount val="101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  <c:pt idx="66">
                  <c:v>2016.0</c:v>
                </c:pt>
                <c:pt idx="67">
                  <c:v>2017.0</c:v>
                </c:pt>
                <c:pt idx="68">
                  <c:v>2018.0</c:v>
                </c:pt>
                <c:pt idx="69">
                  <c:v>2019.0</c:v>
                </c:pt>
                <c:pt idx="70">
                  <c:v>2020.0</c:v>
                </c:pt>
                <c:pt idx="71">
                  <c:v>2021.0</c:v>
                </c:pt>
                <c:pt idx="72">
                  <c:v>2022.0</c:v>
                </c:pt>
                <c:pt idx="73">
                  <c:v>2023.0</c:v>
                </c:pt>
                <c:pt idx="74">
                  <c:v>2024.0</c:v>
                </c:pt>
                <c:pt idx="75">
                  <c:v>2025.0</c:v>
                </c:pt>
                <c:pt idx="76">
                  <c:v>2026.0</c:v>
                </c:pt>
                <c:pt idx="77">
                  <c:v>2027.0</c:v>
                </c:pt>
                <c:pt idx="78">
                  <c:v>2028.0</c:v>
                </c:pt>
                <c:pt idx="79">
                  <c:v>2029.0</c:v>
                </c:pt>
                <c:pt idx="80">
                  <c:v>2030.0</c:v>
                </c:pt>
                <c:pt idx="81">
                  <c:v>2031.0</c:v>
                </c:pt>
                <c:pt idx="82">
                  <c:v>2032.0</c:v>
                </c:pt>
                <c:pt idx="83">
                  <c:v>2033.0</c:v>
                </c:pt>
                <c:pt idx="84">
                  <c:v>2034.0</c:v>
                </c:pt>
                <c:pt idx="85">
                  <c:v>2035.0</c:v>
                </c:pt>
                <c:pt idx="86">
                  <c:v>2036.0</c:v>
                </c:pt>
                <c:pt idx="87">
                  <c:v>2037.0</c:v>
                </c:pt>
                <c:pt idx="88">
                  <c:v>2038.0</c:v>
                </c:pt>
                <c:pt idx="89">
                  <c:v>2039.0</c:v>
                </c:pt>
                <c:pt idx="90">
                  <c:v>2040.0</c:v>
                </c:pt>
                <c:pt idx="91">
                  <c:v>2041.0</c:v>
                </c:pt>
                <c:pt idx="92">
                  <c:v>2042.0</c:v>
                </c:pt>
                <c:pt idx="93">
                  <c:v>2043.0</c:v>
                </c:pt>
                <c:pt idx="94">
                  <c:v>2044.0</c:v>
                </c:pt>
                <c:pt idx="95">
                  <c:v>2045.0</c:v>
                </c:pt>
                <c:pt idx="96">
                  <c:v>2046.0</c:v>
                </c:pt>
                <c:pt idx="97">
                  <c:v>2047.0</c:v>
                </c:pt>
                <c:pt idx="98">
                  <c:v>2048.0</c:v>
                </c:pt>
                <c:pt idx="99">
                  <c:v>2049.0</c:v>
                </c:pt>
                <c:pt idx="100">
                  <c:v>2050.0</c:v>
                </c:pt>
              </c:numCache>
            </c:numRef>
          </c:cat>
          <c:val>
            <c:numRef>
              <c:f>Sheet1!$J$8:$J$108</c:f>
              <c:numCache>
                <c:formatCode>General</c:formatCode>
                <c:ptCount val="101"/>
                <c:pt idx="0">
                  <c:v>1.47</c:v>
                </c:pt>
                <c:pt idx="1">
                  <c:v>1.61</c:v>
                </c:pt>
                <c:pt idx="2">
                  <c:v>1.7</c:v>
                </c:pt>
                <c:pt idx="3">
                  <c:v>1.77</c:v>
                </c:pt>
                <c:pt idx="4">
                  <c:v>1.86</c:v>
                </c:pt>
                <c:pt idx="5">
                  <c:v>1.88</c:v>
                </c:pt>
                <c:pt idx="6">
                  <c:v>1.95</c:v>
                </c:pt>
                <c:pt idx="7">
                  <c:v>1.93</c:v>
                </c:pt>
                <c:pt idx="8">
                  <c:v>1.76</c:v>
                </c:pt>
                <c:pt idx="9">
                  <c:v>1.39</c:v>
                </c:pt>
                <c:pt idx="10">
                  <c:v>1.33</c:v>
                </c:pt>
                <c:pt idx="11">
                  <c:v>1.8</c:v>
                </c:pt>
                <c:pt idx="12">
                  <c:v>2.19</c:v>
                </c:pt>
                <c:pt idx="13">
                  <c:v>2.19</c:v>
                </c:pt>
                <c:pt idx="14">
                  <c:v>2.08</c:v>
                </c:pt>
                <c:pt idx="15">
                  <c:v>2.07</c:v>
                </c:pt>
                <c:pt idx="16">
                  <c:v>2.02</c:v>
                </c:pt>
                <c:pt idx="17">
                  <c:v>2.04</c:v>
                </c:pt>
                <c:pt idx="18">
                  <c:v>2.07</c:v>
                </c:pt>
                <c:pt idx="19">
                  <c:v>2.05</c:v>
                </c:pt>
                <c:pt idx="20">
                  <c:v>2.07</c:v>
                </c:pt>
                <c:pt idx="21">
                  <c:v>2.01</c:v>
                </c:pt>
                <c:pt idx="22">
                  <c:v>1.96</c:v>
                </c:pt>
                <c:pt idx="23">
                  <c:v>1.91</c:v>
                </c:pt>
                <c:pt idx="24">
                  <c:v>1.81</c:v>
                </c:pt>
                <c:pt idx="25">
                  <c:v>1.75</c:v>
                </c:pt>
                <c:pt idx="26">
                  <c:v>1.72</c:v>
                </c:pt>
                <c:pt idx="27">
                  <c:v>1.69</c:v>
                </c:pt>
                <c:pt idx="28">
                  <c:v>1.73</c:v>
                </c:pt>
                <c:pt idx="29">
                  <c:v>1.71</c:v>
                </c:pt>
                <c:pt idx="30">
                  <c:v>1.69</c:v>
                </c:pt>
                <c:pt idx="31">
                  <c:v>1.75</c:v>
                </c:pt>
                <c:pt idx="32">
                  <c:v>1.73</c:v>
                </c:pt>
                <c:pt idx="33">
                  <c:v>1.68</c:v>
                </c:pt>
                <c:pt idx="34">
                  <c:v>1.68</c:v>
                </c:pt>
                <c:pt idx="35">
                  <c:v>1.68</c:v>
                </c:pt>
                <c:pt idx="36">
                  <c:v>1.72</c:v>
                </c:pt>
                <c:pt idx="37">
                  <c:v>1.71</c:v>
                </c:pt>
                <c:pt idx="38">
                  <c:v>1.67</c:v>
                </c:pt>
                <c:pt idx="39">
                  <c:v>1.66</c:v>
                </c:pt>
                <c:pt idx="40">
                  <c:v>1.56</c:v>
                </c:pt>
                <c:pt idx="41">
                  <c:v>1.54</c:v>
                </c:pt>
                <c:pt idx="42">
                  <c:v>1.5</c:v>
                </c:pt>
                <c:pt idx="43">
                  <c:v>1.45</c:v>
                </c:pt>
                <c:pt idx="44">
                  <c:v>1.43</c:v>
                </c:pt>
                <c:pt idx="45">
                  <c:v>1.39</c:v>
                </c:pt>
                <c:pt idx="46">
                  <c:v>1.39</c:v>
                </c:pt>
                <c:pt idx="47">
                  <c:v>1.34</c:v>
                </c:pt>
                <c:pt idx="48">
                  <c:v>1.31</c:v>
                </c:pt>
                <c:pt idx="49">
                  <c:v>1.28</c:v>
                </c:pt>
                <c:pt idx="50">
                  <c:v>1.25</c:v>
                </c:pt>
                <c:pt idx="51">
                  <c:v>1.24</c:v>
                </c:pt>
                <c:pt idx="52">
                  <c:v>1.22</c:v>
                </c:pt>
                <c:pt idx="53">
                  <c:v>1.2</c:v>
                </c:pt>
                <c:pt idx="54">
                  <c:v>1.18</c:v>
                </c:pt>
                <c:pt idx="55">
                  <c:v>1.16</c:v>
                </c:pt>
                <c:pt idx="56">
                  <c:v>1.15</c:v>
                </c:pt>
                <c:pt idx="57">
                  <c:v>1.14</c:v>
                </c:pt>
                <c:pt idx="58">
                  <c:v>1.13</c:v>
                </c:pt>
                <c:pt idx="59">
                  <c:v>1.11</c:v>
                </c:pt>
                <c:pt idx="60">
                  <c:v>1.1</c:v>
                </c:pt>
                <c:pt idx="61">
                  <c:v>1.09</c:v>
                </c:pt>
                <c:pt idx="62">
                  <c:v>1.07</c:v>
                </c:pt>
                <c:pt idx="63">
                  <c:v>1.05</c:v>
                </c:pt>
                <c:pt idx="64">
                  <c:v>1.03</c:v>
                </c:pt>
                <c:pt idx="65">
                  <c:v>1.0</c:v>
                </c:pt>
                <c:pt idx="66">
                  <c:v>0.98</c:v>
                </c:pt>
                <c:pt idx="67">
                  <c:v>0.96</c:v>
                </c:pt>
                <c:pt idx="68">
                  <c:v>0.94</c:v>
                </c:pt>
                <c:pt idx="69">
                  <c:v>0.92</c:v>
                </c:pt>
                <c:pt idx="70">
                  <c:v>0.9</c:v>
                </c:pt>
                <c:pt idx="71">
                  <c:v>0.88</c:v>
                </c:pt>
                <c:pt idx="72">
                  <c:v>0.87</c:v>
                </c:pt>
                <c:pt idx="73">
                  <c:v>0.85</c:v>
                </c:pt>
                <c:pt idx="74">
                  <c:v>0.82</c:v>
                </c:pt>
                <c:pt idx="75">
                  <c:v>0.82</c:v>
                </c:pt>
                <c:pt idx="76">
                  <c:v>0.8</c:v>
                </c:pt>
                <c:pt idx="77">
                  <c:v>0.79</c:v>
                </c:pt>
                <c:pt idx="78">
                  <c:v>0.78</c:v>
                </c:pt>
                <c:pt idx="79">
                  <c:v>0.77</c:v>
                </c:pt>
                <c:pt idx="80">
                  <c:v>0.76</c:v>
                </c:pt>
                <c:pt idx="81">
                  <c:v>0.75</c:v>
                </c:pt>
                <c:pt idx="82">
                  <c:v>0.73</c:v>
                </c:pt>
                <c:pt idx="83">
                  <c:v>0.72</c:v>
                </c:pt>
                <c:pt idx="84">
                  <c:v>0.71</c:v>
                </c:pt>
                <c:pt idx="85">
                  <c:v>0.7</c:v>
                </c:pt>
                <c:pt idx="86">
                  <c:v>0.68</c:v>
                </c:pt>
                <c:pt idx="87">
                  <c:v>0.67</c:v>
                </c:pt>
                <c:pt idx="88">
                  <c:v>0.65</c:v>
                </c:pt>
                <c:pt idx="89">
                  <c:v>0.63</c:v>
                </c:pt>
                <c:pt idx="90">
                  <c:v>0.62</c:v>
                </c:pt>
                <c:pt idx="91">
                  <c:v>0.6</c:v>
                </c:pt>
                <c:pt idx="92">
                  <c:v>0.63</c:v>
                </c:pt>
                <c:pt idx="93">
                  <c:v>0.58</c:v>
                </c:pt>
                <c:pt idx="94">
                  <c:v>0.56</c:v>
                </c:pt>
                <c:pt idx="95">
                  <c:v>0.55</c:v>
                </c:pt>
                <c:pt idx="96">
                  <c:v>0.53</c:v>
                </c:pt>
                <c:pt idx="97">
                  <c:v>0.51</c:v>
                </c:pt>
                <c:pt idx="98">
                  <c:v>0.5</c:v>
                </c:pt>
                <c:pt idx="99">
                  <c:v>0.48</c:v>
                </c:pt>
                <c:pt idx="100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7224712"/>
        <c:axId val="-2126857256"/>
      </c:lineChart>
      <c:catAx>
        <c:axId val="-212722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857256"/>
        <c:crosses val="autoZero"/>
        <c:auto val="1"/>
        <c:lblAlgn val="ctr"/>
        <c:lblOffset val="100"/>
        <c:noMultiLvlLbl val="0"/>
      </c:catAx>
      <c:valAx>
        <c:axId val="-2126857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 per annum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7224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 Capita</a:t>
            </a:r>
            <a:r>
              <a:rPr lang="en-US" baseline="0" dirty="0"/>
              <a:t> GNI at current prices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Sheet1!$L$69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Sheet1!$L$70:$L$110</c:f>
              <c:numCache>
                <c:formatCode>#,##0</c:formatCode>
                <c:ptCount val="41"/>
                <c:pt idx="0">
                  <c:v>3520.0</c:v>
                </c:pt>
                <c:pt idx="1">
                  <c:v>3877.0</c:v>
                </c:pt>
                <c:pt idx="2">
                  <c:v>4499.0</c:v>
                </c:pt>
                <c:pt idx="3">
                  <c:v>6358.0</c:v>
                </c:pt>
                <c:pt idx="4">
                  <c:v>7496.0</c:v>
                </c:pt>
                <c:pt idx="5">
                  <c:v>7866.0</c:v>
                </c:pt>
                <c:pt idx="6">
                  <c:v>8310.0</c:v>
                </c:pt>
                <c:pt idx="7">
                  <c:v>8100.0</c:v>
                </c:pt>
                <c:pt idx="8">
                  <c:v>9353.0</c:v>
                </c:pt>
                <c:pt idx="9">
                  <c:v>10261.0</c:v>
                </c:pt>
                <c:pt idx="10">
                  <c:v>11774.0</c:v>
                </c:pt>
                <c:pt idx="11">
                  <c:v>13324.0</c:v>
                </c:pt>
                <c:pt idx="12">
                  <c:v>12636.0</c:v>
                </c:pt>
                <c:pt idx="13">
                  <c:v>12427.0</c:v>
                </c:pt>
                <c:pt idx="14">
                  <c:v>13104.0</c:v>
                </c:pt>
                <c:pt idx="15">
                  <c:v>11328.0</c:v>
                </c:pt>
                <c:pt idx="16">
                  <c:v>11711.0</c:v>
                </c:pt>
                <c:pt idx="17">
                  <c:v>13678.0</c:v>
                </c:pt>
                <c:pt idx="18">
                  <c:v>16900.0</c:v>
                </c:pt>
                <c:pt idx="19">
                  <c:v>18361.0</c:v>
                </c:pt>
                <c:pt idx="20">
                  <c:v>18229.0</c:v>
                </c:pt>
                <c:pt idx="21">
                  <c:v>18344.0</c:v>
                </c:pt>
                <c:pt idx="22">
                  <c:v>18154.0</c:v>
                </c:pt>
                <c:pt idx="23">
                  <c:v>17536.0</c:v>
                </c:pt>
                <c:pt idx="24">
                  <c:v>19565.0</c:v>
                </c:pt>
                <c:pt idx="25">
                  <c:v>20915.0</c:v>
                </c:pt>
                <c:pt idx="26">
                  <c:v>23002.0</c:v>
                </c:pt>
                <c:pt idx="27">
                  <c:v>22876.0</c:v>
                </c:pt>
                <c:pt idx="28">
                  <c:v>20198.0</c:v>
                </c:pt>
                <c:pt idx="29">
                  <c:v>21901.0</c:v>
                </c:pt>
                <c:pt idx="30">
                  <c:v>20795.0</c:v>
                </c:pt>
                <c:pt idx="31">
                  <c:v>19607.0</c:v>
                </c:pt>
                <c:pt idx="32">
                  <c:v>21579.0</c:v>
                </c:pt>
                <c:pt idx="33">
                  <c:v>27300.0</c:v>
                </c:pt>
                <c:pt idx="34">
                  <c:v>32442.0</c:v>
                </c:pt>
                <c:pt idx="35">
                  <c:v>35787.0</c:v>
                </c:pt>
                <c:pt idx="36">
                  <c:v>37559.0</c:v>
                </c:pt>
                <c:pt idx="37">
                  <c:v>44610.0</c:v>
                </c:pt>
                <c:pt idx="38">
                  <c:v>47026.0</c:v>
                </c:pt>
                <c:pt idx="39">
                  <c:v>44353.0</c:v>
                </c:pt>
                <c:pt idx="40">
                  <c:v>55401.0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Sheet1!$M$69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Sheet1!$M$70:$M$110</c:f>
              <c:numCache>
                <c:formatCode>General</c:formatCode>
                <c:ptCount val="41"/>
                <c:pt idx="0">
                  <c:v>363.0</c:v>
                </c:pt>
                <c:pt idx="1">
                  <c:v>396.0</c:v>
                </c:pt>
                <c:pt idx="2">
                  <c:v>497.0</c:v>
                </c:pt>
                <c:pt idx="3">
                  <c:v>688.0</c:v>
                </c:pt>
                <c:pt idx="4">
                  <c:v>862.0</c:v>
                </c:pt>
                <c:pt idx="5">
                  <c:v>985.0</c:v>
                </c:pt>
                <c:pt idx="6" formatCode="#,##0">
                  <c:v>1135.0</c:v>
                </c:pt>
                <c:pt idx="7" formatCode="#,##0">
                  <c:v>1289.0</c:v>
                </c:pt>
                <c:pt idx="8" formatCode="#,##0">
                  <c:v>1420.0</c:v>
                </c:pt>
                <c:pt idx="9" formatCode="#,##0">
                  <c:v>1522.0</c:v>
                </c:pt>
                <c:pt idx="10" formatCode="#,##0">
                  <c:v>1570.0</c:v>
                </c:pt>
                <c:pt idx="11" formatCode="#,##0">
                  <c:v>1739.0</c:v>
                </c:pt>
                <c:pt idx="12" formatCode="#,##0">
                  <c:v>1762.0</c:v>
                </c:pt>
                <c:pt idx="13" formatCode="#,##0">
                  <c:v>1228.0</c:v>
                </c:pt>
                <c:pt idx="14" formatCode="#,##0">
                  <c:v>1241.0</c:v>
                </c:pt>
                <c:pt idx="15" formatCode="#,##0">
                  <c:v>1302.0</c:v>
                </c:pt>
                <c:pt idx="16" formatCode="#,##0">
                  <c:v>1548.0</c:v>
                </c:pt>
                <c:pt idx="17" formatCode="#,##0">
                  <c:v>1677.0</c:v>
                </c:pt>
                <c:pt idx="18" formatCode="#,##0">
                  <c:v>1835.0</c:v>
                </c:pt>
                <c:pt idx="19" formatCode="#,##0">
                  <c:v>2475.0</c:v>
                </c:pt>
                <c:pt idx="20" formatCode="#,##0">
                  <c:v>2391.0</c:v>
                </c:pt>
                <c:pt idx="21" formatCode="#,##0">
                  <c:v>2072.0</c:v>
                </c:pt>
                <c:pt idx="22" formatCode="#,##0">
                  <c:v>2083.0</c:v>
                </c:pt>
                <c:pt idx="23" formatCode="#,##0">
                  <c:v>2287.0</c:v>
                </c:pt>
                <c:pt idx="24" formatCode="#,##0">
                  <c:v>3240.0</c:v>
                </c:pt>
                <c:pt idx="25" formatCode="#,##0">
                  <c:v>4683.0</c:v>
                </c:pt>
                <c:pt idx="26" formatCode="#,##0">
                  <c:v>5035.0</c:v>
                </c:pt>
                <c:pt idx="27" formatCode="#,##0">
                  <c:v>5124.0</c:v>
                </c:pt>
                <c:pt idx="28" formatCode="#,##0">
                  <c:v>4873.0</c:v>
                </c:pt>
                <c:pt idx="29" formatCode="#,##0">
                  <c:v>3305.0</c:v>
                </c:pt>
                <c:pt idx="30" formatCode="#,##0">
                  <c:v>3594.0</c:v>
                </c:pt>
                <c:pt idx="31" formatCode="#,##0">
                  <c:v>3024.0</c:v>
                </c:pt>
                <c:pt idx="32" formatCode="#,##0">
                  <c:v>2723.0</c:v>
                </c:pt>
                <c:pt idx="33" formatCode="#,##0">
                  <c:v>2943.0</c:v>
                </c:pt>
                <c:pt idx="34" formatCode="#,##0">
                  <c:v>3501.0</c:v>
                </c:pt>
                <c:pt idx="35" formatCode="#,##0">
                  <c:v>4606.0</c:v>
                </c:pt>
                <c:pt idx="36" formatCode="#,##0">
                  <c:v>5652.0</c:v>
                </c:pt>
                <c:pt idx="37" formatCode="#,##0">
                  <c:v>7053.0</c:v>
                </c:pt>
                <c:pt idx="38" formatCode="#,##0">
                  <c:v>8428.0</c:v>
                </c:pt>
                <c:pt idx="39" formatCode="#,##0">
                  <c:v>8218.0</c:v>
                </c:pt>
                <c:pt idx="40" formatCode="#,##0">
                  <c:v>10795.0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Sheet1!$N$69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Sheet1!$N$70:$N$110</c:f>
              <c:numCache>
                <c:formatCode>General</c:formatCode>
                <c:ptCount val="41"/>
                <c:pt idx="0">
                  <c:v>115.0</c:v>
                </c:pt>
                <c:pt idx="1">
                  <c:v>121.0</c:v>
                </c:pt>
                <c:pt idx="2">
                  <c:v>134.0</c:v>
                </c:pt>
                <c:pt idx="3">
                  <c:v>159.0</c:v>
                </c:pt>
                <c:pt idx="4">
                  <c:v>162.0</c:v>
                </c:pt>
                <c:pt idx="5">
                  <c:v>180.0</c:v>
                </c:pt>
                <c:pt idx="6">
                  <c:v>167.0</c:v>
                </c:pt>
                <c:pt idx="7">
                  <c:v>187.0</c:v>
                </c:pt>
                <c:pt idx="8">
                  <c:v>230.0</c:v>
                </c:pt>
                <c:pt idx="9">
                  <c:v>274.0</c:v>
                </c:pt>
                <c:pt idx="10">
                  <c:v>314.0</c:v>
                </c:pt>
                <c:pt idx="11">
                  <c:v>293.0</c:v>
                </c:pt>
                <c:pt idx="12">
                  <c:v>284.0</c:v>
                </c:pt>
                <c:pt idx="13">
                  <c:v>301.0</c:v>
                </c:pt>
                <c:pt idx="14">
                  <c:v>306.0</c:v>
                </c:pt>
                <c:pt idx="15">
                  <c:v>297.0</c:v>
                </c:pt>
                <c:pt idx="16">
                  <c:v>282.0</c:v>
                </c:pt>
                <c:pt idx="17">
                  <c:v>302.0</c:v>
                </c:pt>
                <c:pt idx="18">
                  <c:v>371.0</c:v>
                </c:pt>
                <c:pt idx="19">
                  <c:v>407.0</c:v>
                </c:pt>
                <c:pt idx="20">
                  <c:v>348.0</c:v>
                </c:pt>
                <c:pt idx="21">
                  <c:v>360.0</c:v>
                </c:pt>
                <c:pt idx="22">
                  <c:v>423.0</c:v>
                </c:pt>
                <c:pt idx="23">
                  <c:v>524.0</c:v>
                </c:pt>
                <c:pt idx="24">
                  <c:v>473.0</c:v>
                </c:pt>
                <c:pt idx="25">
                  <c:v>600.0</c:v>
                </c:pt>
                <c:pt idx="26">
                  <c:v>700.0</c:v>
                </c:pt>
                <c:pt idx="27">
                  <c:v>774.0</c:v>
                </c:pt>
                <c:pt idx="28">
                  <c:v>817.0</c:v>
                </c:pt>
                <c:pt idx="29">
                  <c:v>864.0</c:v>
                </c:pt>
                <c:pt idx="30">
                  <c:v>949.0</c:v>
                </c:pt>
                <c:pt idx="31" formatCode="#,##0">
                  <c:v>1040.0</c:v>
                </c:pt>
                <c:pt idx="32" formatCode="#,##0">
                  <c:v>1139.0</c:v>
                </c:pt>
                <c:pt idx="33" formatCode="#,##0">
                  <c:v>1285.0</c:v>
                </c:pt>
                <c:pt idx="34" formatCode="#,##0">
                  <c:v>1509.0</c:v>
                </c:pt>
                <c:pt idx="35" formatCode="#,##0">
                  <c:v>1744.0</c:v>
                </c:pt>
                <c:pt idx="36" formatCode="#,##0">
                  <c:v>2096.0</c:v>
                </c:pt>
                <c:pt idx="37" formatCode="#,##0">
                  <c:v>2697.0</c:v>
                </c:pt>
                <c:pt idx="38" formatCode="#,##0">
                  <c:v>3476.0</c:v>
                </c:pt>
                <c:pt idx="39" formatCode="#,##0">
                  <c:v>3810.0</c:v>
                </c:pt>
                <c:pt idx="40" formatCode="#,##0">
                  <c:v>4519.0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Sheet1!$O$69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Sheet1!$O$70:$O$110</c:f>
              <c:numCache>
                <c:formatCode>#,##0</c:formatCode>
                <c:ptCount val="41"/>
                <c:pt idx="0">
                  <c:v>2840.0</c:v>
                </c:pt>
                <c:pt idx="1">
                  <c:v>3152.0</c:v>
                </c:pt>
                <c:pt idx="2">
                  <c:v>3833.0</c:v>
                </c:pt>
                <c:pt idx="3">
                  <c:v>4950.0</c:v>
                </c:pt>
                <c:pt idx="4">
                  <c:v>5309.0</c:v>
                </c:pt>
                <c:pt idx="5">
                  <c:v>6621.0</c:v>
                </c:pt>
                <c:pt idx="6">
                  <c:v>6806.0</c:v>
                </c:pt>
                <c:pt idx="7">
                  <c:v>7477.0</c:v>
                </c:pt>
                <c:pt idx="8">
                  <c:v>9148.0</c:v>
                </c:pt>
                <c:pt idx="9">
                  <c:v>11029.0</c:v>
                </c:pt>
                <c:pt idx="10">
                  <c:v>12576.0</c:v>
                </c:pt>
                <c:pt idx="11">
                  <c:v>10958.0</c:v>
                </c:pt>
                <c:pt idx="12">
                  <c:v>10305.0</c:v>
                </c:pt>
                <c:pt idx="13">
                  <c:v>9754.0</c:v>
                </c:pt>
                <c:pt idx="14">
                  <c:v>9178.0</c:v>
                </c:pt>
                <c:pt idx="15">
                  <c:v>9553.0</c:v>
                </c:pt>
                <c:pt idx="16">
                  <c:v>13305.0</c:v>
                </c:pt>
                <c:pt idx="17">
                  <c:v>16057.0</c:v>
                </c:pt>
                <c:pt idx="18">
                  <c:v>17381.0</c:v>
                </c:pt>
                <c:pt idx="19">
                  <c:v>17355.0</c:v>
                </c:pt>
                <c:pt idx="20">
                  <c:v>21342.0</c:v>
                </c:pt>
                <c:pt idx="21">
                  <c:v>21241.0</c:v>
                </c:pt>
                <c:pt idx="22">
                  <c:v>23372.0</c:v>
                </c:pt>
                <c:pt idx="23">
                  <c:v>22028.0</c:v>
                </c:pt>
                <c:pt idx="24">
                  <c:v>23088.0</c:v>
                </c:pt>
                <c:pt idx="25">
                  <c:v>26412.0</c:v>
                </c:pt>
                <c:pt idx="26">
                  <c:v>26471.0</c:v>
                </c:pt>
                <c:pt idx="27">
                  <c:v>23909.0</c:v>
                </c:pt>
                <c:pt idx="28">
                  <c:v>24630.0</c:v>
                </c:pt>
                <c:pt idx="29">
                  <c:v>24486.0</c:v>
                </c:pt>
                <c:pt idx="30">
                  <c:v>22138.0</c:v>
                </c:pt>
                <c:pt idx="31">
                  <c:v>22189.0</c:v>
                </c:pt>
                <c:pt idx="32">
                  <c:v>23754.0</c:v>
                </c:pt>
                <c:pt idx="33">
                  <c:v>29204.0</c:v>
                </c:pt>
                <c:pt idx="34">
                  <c:v>33368.0</c:v>
                </c:pt>
                <c:pt idx="35">
                  <c:v>34534.0</c:v>
                </c:pt>
                <c:pt idx="36">
                  <c:v>36307.0</c:v>
                </c:pt>
                <c:pt idx="37">
                  <c:v>41294.0</c:v>
                </c:pt>
                <c:pt idx="38">
                  <c:v>45024.0</c:v>
                </c:pt>
                <c:pt idx="39">
                  <c:v>41449.0</c:v>
                </c:pt>
                <c:pt idx="40">
                  <c:v>40393.0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Sheet1!$P$69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Sheet1!$P$70:$P$110</c:f>
              <c:numCache>
                <c:formatCode>General</c:formatCode>
                <c:ptCount val="41"/>
                <c:pt idx="0">
                  <c:v>116.0</c:v>
                </c:pt>
                <c:pt idx="1">
                  <c:v>123.0</c:v>
                </c:pt>
                <c:pt idx="2">
                  <c:v>144.0</c:v>
                </c:pt>
                <c:pt idx="3">
                  <c:v>158.0</c:v>
                </c:pt>
                <c:pt idx="4">
                  <c:v>161.0</c:v>
                </c:pt>
                <c:pt idx="5">
                  <c:v>159.0</c:v>
                </c:pt>
                <c:pt idx="6">
                  <c:v>180.0</c:v>
                </c:pt>
                <c:pt idx="7">
                  <c:v>203.0</c:v>
                </c:pt>
                <c:pt idx="8">
                  <c:v>220.0</c:v>
                </c:pt>
                <c:pt idx="9">
                  <c:v>265.0</c:v>
                </c:pt>
                <c:pt idx="10">
                  <c:v>275.0</c:v>
                </c:pt>
                <c:pt idx="11">
                  <c:v>274.0</c:v>
                </c:pt>
                <c:pt idx="12">
                  <c:v>292.0</c:v>
                </c:pt>
                <c:pt idx="13">
                  <c:v>282.0</c:v>
                </c:pt>
                <c:pt idx="14">
                  <c:v>287.0</c:v>
                </c:pt>
                <c:pt idx="15">
                  <c:v>308.0</c:v>
                </c:pt>
                <c:pt idx="16">
                  <c:v>333.0</c:v>
                </c:pt>
                <c:pt idx="17">
                  <c:v>359.0</c:v>
                </c:pt>
                <c:pt idx="18">
                  <c:v>347.0</c:v>
                </c:pt>
                <c:pt idx="19">
                  <c:v>369.0</c:v>
                </c:pt>
                <c:pt idx="20">
                  <c:v>320.0</c:v>
                </c:pt>
                <c:pt idx="21">
                  <c:v>315.0</c:v>
                </c:pt>
                <c:pt idx="22">
                  <c:v>302.0</c:v>
                </c:pt>
                <c:pt idx="23">
                  <c:v>339.0</c:v>
                </c:pt>
                <c:pt idx="24">
                  <c:v>379.0</c:v>
                </c:pt>
                <c:pt idx="25">
                  <c:v>392.0</c:v>
                </c:pt>
                <c:pt idx="26">
                  <c:v>419.0</c:v>
                </c:pt>
                <c:pt idx="27">
                  <c:v>414.0</c:v>
                </c:pt>
                <c:pt idx="28">
                  <c:v>434.0</c:v>
                </c:pt>
                <c:pt idx="29">
                  <c:v>439.0</c:v>
                </c:pt>
                <c:pt idx="30">
                  <c:v>447.0</c:v>
                </c:pt>
                <c:pt idx="31">
                  <c:v>461.0</c:v>
                </c:pt>
                <c:pt idx="32">
                  <c:v>531.0</c:v>
                </c:pt>
                <c:pt idx="33">
                  <c:v>633.0</c:v>
                </c:pt>
                <c:pt idx="34">
                  <c:v>729.0</c:v>
                </c:pt>
                <c:pt idx="35">
                  <c:v>813.0</c:v>
                </c:pt>
                <c:pt idx="36" formatCode="#,##0">
                  <c:v>1023.0</c:v>
                </c:pt>
                <c:pt idx="37" formatCode="#,##0">
                  <c:v>1080.0</c:v>
                </c:pt>
                <c:pt idx="38" formatCode="#,##0">
                  <c:v>1098.0</c:v>
                </c:pt>
                <c:pt idx="39" formatCode="#,##0">
                  <c:v>1356.0</c:v>
                </c:pt>
                <c:pt idx="40" formatCode="#,##0">
                  <c:v>1514.0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Sheet1!$Q$69</c:f>
              <c:strCache>
                <c:ptCount val="1"/>
                <c:pt idx="0">
                  <c:v>Kenya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Sheet1!$Q$70:$Q$110</c:f>
              <c:numCache>
                <c:formatCode>General</c:formatCode>
                <c:ptCount val="41"/>
                <c:pt idx="0">
                  <c:v>232.0</c:v>
                </c:pt>
                <c:pt idx="1">
                  <c:v>250.0</c:v>
                </c:pt>
                <c:pt idx="2">
                  <c:v>279.0</c:v>
                </c:pt>
                <c:pt idx="3">
                  <c:v>324.0</c:v>
                </c:pt>
                <c:pt idx="4">
                  <c:v>343.0</c:v>
                </c:pt>
                <c:pt idx="5">
                  <c:v>349.0</c:v>
                </c:pt>
                <c:pt idx="6">
                  <c:v>436.0</c:v>
                </c:pt>
                <c:pt idx="7">
                  <c:v>497.0</c:v>
                </c:pt>
                <c:pt idx="8">
                  <c:v>553.0</c:v>
                </c:pt>
                <c:pt idx="9">
                  <c:v>623.0</c:v>
                </c:pt>
                <c:pt idx="10">
                  <c:v>565.0</c:v>
                </c:pt>
                <c:pt idx="11">
                  <c:v>526.0</c:v>
                </c:pt>
                <c:pt idx="12">
                  <c:v>470.0</c:v>
                </c:pt>
                <c:pt idx="13">
                  <c:v>467.0</c:v>
                </c:pt>
                <c:pt idx="14">
                  <c:v>445.0</c:v>
                </c:pt>
                <c:pt idx="15">
                  <c:v>506.0</c:v>
                </c:pt>
                <c:pt idx="16">
                  <c:v>536.0</c:v>
                </c:pt>
                <c:pt idx="17">
                  <c:v>552.0</c:v>
                </c:pt>
                <c:pt idx="18">
                  <c:v>521.0</c:v>
                </c:pt>
                <c:pt idx="19">
                  <c:v>510.0</c:v>
                </c:pt>
                <c:pt idx="20">
                  <c:v>463.0</c:v>
                </c:pt>
                <c:pt idx="21">
                  <c:v>446.0</c:v>
                </c:pt>
                <c:pt idx="22">
                  <c:v>292.0</c:v>
                </c:pt>
                <c:pt idx="23">
                  <c:v>368.0</c:v>
                </c:pt>
                <c:pt idx="24">
                  <c:v>468.0</c:v>
                </c:pt>
                <c:pt idx="25">
                  <c:v>417.0</c:v>
                </c:pt>
                <c:pt idx="26">
                  <c:v>442.0</c:v>
                </c:pt>
                <c:pt idx="27">
                  <c:v>466.0</c:v>
                </c:pt>
                <c:pt idx="28">
                  <c:v>415.0</c:v>
                </c:pt>
                <c:pt idx="29">
                  <c:v>399.0</c:v>
                </c:pt>
                <c:pt idx="30">
                  <c:v>401.0</c:v>
                </c:pt>
                <c:pt idx="31">
                  <c:v>395.0</c:v>
                </c:pt>
                <c:pt idx="32">
                  <c:v>438.0</c:v>
                </c:pt>
                <c:pt idx="33">
                  <c:v>460.0</c:v>
                </c:pt>
                <c:pt idx="34">
                  <c:v>523.0</c:v>
                </c:pt>
                <c:pt idx="35">
                  <c:v>614.0</c:v>
                </c:pt>
                <c:pt idx="36">
                  <c:v>723.0</c:v>
                </c:pt>
                <c:pt idx="37">
                  <c:v>791.0</c:v>
                </c:pt>
                <c:pt idx="38">
                  <c:v>774.0</c:v>
                </c:pt>
                <c:pt idx="39">
                  <c:v>791.0</c:v>
                </c:pt>
                <c:pt idx="40">
                  <c:v>816.0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Sheet1!$R$69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Sheet1!$R$70:$R$110</c:f>
              <c:numCache>
                <c:formatCode>General</c:formatCode>
                <c:ptCount val="41"/>
                <c:pt idx="0">
                  <c:v>401.0</c:v>
                </c:pt>
                <c:pt idx="1">
                  <c:v>465.0</c:v>
                </c:pt>
                <c:pt idx="2">
                  <c:v>684.0</c:v>
                </c:pt>
                <c:pt idx="3">
                  <c:v>820.0</c:v>
                </c:pt>
                <c:pt idx="4">
                  <c:v>796.0</c:v>
                </c:pt>
                <c:pt idx="5">
                  <c:v>915.0</c:v>
                </c:pt>
                <c:pt idx="6" formatCode="#,##0">
                  <c:v>1063.0</c:v>
                </c:pt>
                <c:pt idx="7" formatCode="#,##0">
                  <c:v>1286.0</c:v>
                </c:pt>
                <c:pt idx="8" formatCode="#,##0">
                  <c:v>1630.0</c:v>
                </c:pt>
                <c:pt idx="9" formatCode="#,##0">
                  <c:v>1854.0</c:v>
                </c:pt>
                <c:pt idx="10" formatCode="#,##0">
                  <c:v>1849.0</c:v>
                </c:pt>
                <c:pt idx="11" formatCode="#,##0">
                  <c:v>1910.0</c:v>
                </c:pt>
                <c:pt idx="12" formatCode="#,##0">
                  <c:v>2054.0</c:v>
                </c:pt>
                <c:pt idx="13" formatCode="#,##0">
                  <c:v>2242.0</c:v>
                </c:pt>
                <c:pt idx="14" formatCode="#,##0">
                  <c:v>1997.0</c:v>
                </c:pt>
                <c:pt idx="15" formatCode="#,##0">
                  <c:v>1733.0</c:v>
                </c:pt>
                <c:pt idx="16" formatCode="#,##0">
                  <c:v>1927.0</c:v>
                </c:pt>
                <c:pt idx="17" formatCode="#,##0">
                  <c:v>2068.0</c:v>
                </c:pt>
                <c:pt idx="18" formatCode="#,##0">
                  <c:v>2249.0</c:v>
                </c:pt>
                <c:pt idx="19" formatCode="#,##0">
                  <c:v>2514.0</c:v>
                </c:pt>
                <c:pt idx="20" formatCode="#,##0">
                  <c:v>2709.0</c:v>
                </c:pt>
                <c:pt idx="21" formatCode="#,##0">
                  <c:v>3168.0</c:v>
                </c:pt>
                <c:pt idx="22" formatCode="#,##0">
                  <c:v>3511.0</c:v>
                </c:pt>
                <c:pt idx="23" formatCode="#,##0">
                  <c:v>3811.0</c:v>
                </c:pt>
                <c:pt idx="24" formatCode="#,##0">
                  <c:v>4439.0</c:v>
                </c:pt>
                <c:pt idx="25" formatCode="#,##0">
                  <c:v>4916.0</c:v>
                </c:pt>
                <c:pt idx="26" formatCode="#,##0">
                  <c:v>4727.0</c:v>
                </c:pt>
                <c:pt idx="27" formatCode="#,##0">
                  <c:v>3322.0</c:v>
                </c:pt>
                <c:pt idx="28" formatCode="#,##0">
                  <c:v>3498.0</c:v>
                </c:pt>
                <c:pt idx="29" formatCode="#,##0">
                  <c:v>3837.0</c:v>
                </c:pt>
                <c:pt idx="30" formatCode="#,##0">
                  <c:v>3743.0</c:v>
                </c:pt>
                <c:pt idx="31" formatCode="#,##0">
                  <c:v>4008.0</c:v>
                </c:pt>
                <c:pt idx="32" formatCode="#,##0">
                  <c:v>4337.0</c:v>
                </c:pt>
                <c:pt idx="33" formatCode="#,##0">
                  <c:v>4820.0</c:v>
                </c:pt>
                <c:pt idx="34" formatCode="#,##0">
                  <c:v>5257.0</c:v>
                </c:pt>
                <c:pt idx="35" formatCode="#,##0">
                  <c:v>5942.0</c:v>
                </c:pt>
                <c:pt idx="36" formatCode="#,##0">
                  <c:v>7005.0</c:v>
                </c:pt>
                <c:pt idx="37" formatCode="#,##0">
                  <c:v>8141.0</c:v>
                </c:pt>
                <c:pt idx="38" formatCode="#,##0">
                  <c:v>7092.0</c:v>
                </c:pt>
                <c:pt idx="39" formatCode="#,##0">
                  <c:v>8401.0</c:v>
                </c:pt>
                <c:pt idx="40" formatCode="#,##0">
                  <c:v>9728.0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Sheet1!$S$69</c:f>
              <c:strCache>
                <c:ptCount val="1"/>
                <c:pt idx="0">
                  <c:v>Nigeria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Sheet1!$S$70:$S$110</c:f>
              <c:numCache>
                <c:formatCode>General</c:formatCode>
                <c:ptCount val="41"/>
                <c:pt idx="0">
                  <c:v>221.0</c:v>
                </c:pt>
                <c:pt idx="1">
                  <c:v>260.0</c:v>
                </c:pt>
                <c:pt idx="2">
                  <c:v>310.0</c:v>
                </c:pt>
                <c:pt idx="3">
                  <c:v>479.0</c:v>
                </c:pt>
                <c:pt idx="4">
                  <c:v>572.0</c:v>
                </c:pt>
                <c:pt idx="5">
                  <c:v>677.0</c:v>
                </c:pt>
                <c:pt idx="6">
                  <c:v>732.0</c:v>
                </c:pt>
                <c:pt idx="7">
                  <c:v>794.0</c:v>
                </c:pt>
                <c:pt idx="8">
                  <c:v>949.0</c:v>
                </c:pt>
                <c:pt idx="9" formatCode="#,##0">
                  <c:v>1143.0</c:v>
                </c:pt>
                <c:pt idx="10">
                  <c:v>997.0</c:v>
                </c:pt>
                <c:pt idx="11">
                  <c:v>918.0</c:v>
                </c:pt>
                <c:pt idx="12">
                  <c:v>903.0</c:v>
                </c:pt>
                <c:pt idx="13">
                  <c:v>909.0</c:v>
                </c:pt>
                <c:pt idx="14">
                  <c:v>868.0</c:v>
                </c:pt>
                <c:pt idx="15">
                  <c:v>415.0</c:v>
                </c:pt>
                <c:pt idx="16">
                  <c:v>258.0</c:v>
                </c:pt>
                <c:pt idx="17">
                  <c:v>301.0</c:v>
                </c:pt>
                <c:pt idx="18">
                  <c:v>286.0</c:v>
                </c:pt>
                <c:pt idx="19">
                  <c:v>314.0</c:v>
                </c:pt>
                <c:pt idx="20">
                  <c:v>292.0</c:v>
                </c:pt>
                <c:pt idx="21">
                  <c:v>268.0</c:v>
                </c:pt>
                <c:pt idx="22">
                  <c:v>270.0</c:v>
                </c:pt>
                <c:pt idx="23">
                  <c:v>252.0</c:v>
                </c:pt>
                <c:pt idx="24">
                  <c:v>244.0</c:v>
                </c:pt>
                <c:pt idx="25">
                  <c:v>263.0</c:v>
                </c:pt>
                <c:pt idx="26">
                  <c:v>268.0</c:v>
                </c:pt>
                <c:pt idx="27">
                  <c:v>279.0</c:v>
                </c:pt>
                <c:pt idx="28">
                  <c:v>275.0</c:v>
                </c:pt>
                <c:pt idx="29">
                  <c:v>346.0</c:v>
                </c:pt>
                <c:pt idx="30">
                  <c:v>324.0</c:v>
                </c:pt>
                <c:pt idx="31">
                  <c:v>431.0</c:v>
                </c:pt>
                <c:pt idx="32">
                  <c:v>484.0</c:v>
                </c:pt>
                <c:pt idx="33">
                  <c:v>620.0</c:v>
                </c:pt>
                <c:pt idx="34">
                  <c:v>771.0</c:v>
                </c:pt>
                <c:pt idx="35">
                  <c:v>998.0</c:v>
                </c:pt>
                <c:pt idx="36" formatCode="#,##0">
                  <c:v>1028.0</c:v>
                </c:pt>
                <c:pt idx="37" formatCode="#,##0">
                  <c:v>1256.0</c:v>
                </c:pt>
                <c:pt idx="38">
                  <c:v>984.0</c:v>
                </c:pt>
                <c:pt idx="39" formatCode="#,##0">
                  <c:v>1306.0</c:v>
                </c:pt>
                <c:pt idx="40" formatCode="#,##0">
                  <c:v>1347.0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Sheet1!$T$69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Sheet1!$T$70:$T$110</c:f>
              <c:numCache>
                <c:formatCode>General</c:formatCode>
                <c:ptCount val="41"/>
                <c:pt idx="0">
                  <c:v>900.0</c:v>
                </c:pt>
                <c:pt idx="1">
                  <c:v>987.0</c:v>
                </c:pt>
                <c:pt idx="2" formatCode="#,##0">
                  <c:v>1158.0</c:v>
                </c:pt>
                <c:pt idx="3" formatCode="#,##0">
                  <c:v>1288.0</c:v>
                </c:pt>
                <c:pt idx="4" formatCode="#,##0">
                  <c:v>1359.0</c:v>
                </c:pt>
                <c:pt idx="5" formatCode="#,##0">
                  <c:v>1501.0</c:v>
                </c:pt>
                <c:pt idx="6" formatCode="#,##0">
                  <c:v>1650.0</c:v>
                </c:pt>
                <c:pt idx="7" formatCode="#,##0">
                  <c:v>1852.0</c:v>
                </c:pt>
                <c:pt idx="8" formatCode="#,##0">
                  <c:v>2053.0</c:v>
                </c:pt>
                <c:pt idx="9" formatCode="#,##0">
                  <c:v>1567.0</c:v>
                </c:pt>
                <c:pt idx="10" formatCode="#,##0">
                  <c:v>1471.0</c:v>
                </c:pt>
                <c:pt idx="11" formatCode="#,##0">
                  <c:v>1770.0</c:v>
                </c:pt>
                <c:pt idx="12" formatCode="#,##0">
                  <c:v>2028.0</c:v>
                </c:pt>
                <c:pt idx="13" formatCode="#,##0">
                  <c:v>2013.0</c:v>
                </c:pt>
                <c:pt idx="14" formatCode="#,##0">
                  <c:v>1859.0</c:v>
                </c:pt>
                <c:pt idx="15" formatCode="#,##0">
                  <c:v>1923.0</c:v>
                </c:pt>
                <c:pt idx="16" formatCode="#,##0">
                  <c:v>1654.0</c:v>
                </c:pt>
                <c:pt idx="17" formatCode="#,##0">
                  <c:v>1774.0</c:v>
                </c:pt>
                <c:pt idx="18" formatCode="#,##0">
                  <c:v>2111.0</c:v>
                </c:pt>
                <c:pt idx="19" formatCode="#,##0">
                  <c:v>1635.0</c:v>
                </c:pt>
                <c:pt idx="20" formatCode="#,##0">
                  <c:v>2114.0</c:v>
                </c:pt>
                <c:pt idx="21" formatCode="#,##0">
                  <c:v>2302.0</c:v>
                </c:pt>
                <c:pt idx="22" formatCode="#,##0">
                  <c:v>2359.0</c:v>
                </c:pt>
                <c:pt idx="23" formatCode="#,##0">
                  <c:v>2802.0</c:v>
                </c:pt>
                <c:pt idx="24" formatCode="#,##0">
                  <c:v>3570.0</c:v>
                </c:pt>
                <c:pt idx="25" formatCode="#,##0">
                  <c:v>4053.0</c:v>
                </c:pt>
                <c:pt idx="26" formatCode="#,##0">
                  <c:v>4063.0</c:v>
                </c:pt>
                <c:pt idx="27" formatCode="#,##0">
                  <c:v>4476.0</c:v>
                </c:pt>
                <c:pt idx="28" formatCode="#,##0">
                  <c:v>4352.0</c:v>
                </c:pt>
                <c:pt idx="29" formatCode="#,##0">
                  <c:v>4455.0</c:v>
                </c:pt>
                <c:pt idx="30" formatCode="#,##0">
                  <c:v>4964.0</c:v>
                </c:pt>
                <c:pt idx="31" formatCode="#,##0">
                  <c:v>5166.0</c:v>
                </c:pt>
                <c:pt idx="32" formatCode="#,##0">
                  <c:v>5621.0</c:v>
                </c:pt>
                <c:pt idx="33" formatCode="#,##0">
                  <c:v>6433.0</c:v>
                </c:pt>
                <c:pt idx="34" formatCode="#,##0">
                  <c:v>7807.0</c:v>
                </c:pt>
                <c:pt idx="35" formatCode="#,##0">
                  <c:v>8722.0</c:v>
                </c:pt>
                <c:pt idx="36" formatCode="#,##0">
                  <c:v>10734.0</c:v>
                </c:pt>
                <c:pt idx="37" formatCode="#,##0">
                  <c:v>13572.0</c:v>
                </c:pt>
                <c:pt idx="38" formatCode="#,##0">
                  <c:v>10874.0</c:v>
                </c:pt>
                <c:pt idx="39" formatCode="#,##0">
                  <c:v>11860.0</c:v>
                </c:pt>
                <c:pt idx="40" formatCode="#,##0">
                  <c:v>13021.0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Sheet1!$U$69</c:f>
              <c:strCache>
                <c:ptCount val="1"/>
                <c:pt idx="0">
                  <c:v>Korea (S)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Sheet1!$U$70:$U$110</c:f>
              <c:numCache>
                <c:formatCode>General</c:formatCode>
                <c:ptCount val="41"/>
                <c:pt idx="0">
                  <c:v>310.0</c:v>
                </c:pt>
                <c:pt idx="1">
                  <c:v>330.0</c:v>
                </c:pt>
                <c:pt idx="2">
                  <c:v>412.0</c:v>
                </c:pt>
                <c:pt idx="3">
                  <c:v>569.0</c:v>
                </c:pt>
                <c:pt idx="4">
                  <c:v>617.0</c:v>
                </c:pt>
                <c:pt idx="5">
                  <c:v>838.0</c:v>
                </c:pt>
                <c:pt idx="6" formatCode="#,##0">
                  <c:v>1060.0</c:v>
                </c:pt>
                <c:pt idx="7" formatCode="#,##0">
                  <c:v>1413.0</c:v>
                </c:pt>
                <c:pt idx="8" formatCode="#,##0">
                  <c:v>1783.0</c:v>
                </c:pt>
                <c:pt idx="9" formatCode="#,##0">
                  <c:v>1691.0</c:v>
                </c:pt>
                <c:pt idx="10" formatCode="#,##0">
                  <c:v>1858.0</c:v>
                </c:pt>
                <c:pt idx="11" formatCode="#,##0">
                  <c:v>1960.0</c:v>
                </c:pt>
                <c:pt idx="12" formatCode="#,##0">
                  <c:v>2147.0</c:v>
                </c:pt>
                <c:pt idx="13" formatCode="#,##0">
                  <c:v>2328.0</c:v>
                </c:pt>
                <c:pt idx="14" formatCode="#,##0">
                  <c:v>2374.0</c:v>
                </c:pt>
                <c:pt idx="15" formatCode="#,##0">
                  <c:v>2711.0</c:v>
                </c:pt>
                <c:pt idx="16" formatCode="#,##0">
                  <c:v>3404.0</c:v>
                </c:pt>
                <c:pt idx="17" formatCode="#,##0">
                  <c:v>4536.0</c:v>
                </c:pt>
                <c:pt idx="18" formatCode="#,##0">
                  <c:v>5542.0</c:v>
                </c:pt>
                <c:pt idx="19" formatCode="#,##0">
                  <c:v>6288.0</c:v>
                </c:pt>
                <c:pt idx="20" formatCode="#,##0">
                  <c:v>7266.0</c:v>
                </c:pt>
                <c:pt idx="21" formatCode="#,##0">
                  <c:v>7719.0</c:v>
                </c:pt>
                <c:pt idx="22" formatCode="#,##0">
                  <c:v>8428.0</c:v>
                </c:pt>
                <c:pt idx="23" formatCode="#,##0">
                  <c:v>9790.0</c:v>
                </c:pt>
                <c:pt idx="24" formatCode="#,##0">
                  <c:v>11845.0</c:v>
                </c:pt>
                <c:pt idx="25" formatCode="#,##0">
                  <c:v>12684.0</c:v>
                </c:pt>
                <c:pt idx="26" formatCode="#,##0">
                  <c:v>11688.0</c:v>
                </c:pt>
                <c:pt idx="27" formatCode="#,##0">
                  <c:v>7726.0</c:v>
                </c:pt>
                <c:pt idx="28" formatCode="#,##0">
                  <c:v>9969.0</c:v>
                </c:pt>
                <c:pt idx="29" formatCode="#,##0">
                  <c:v>11539.0</c:v>
                </c:pt>
                <c:pt idx="30" formatCode="#,##0">
                  <c:v>10894.0</c:v>
                </c:pt>
                <c:pt idx="31" formatCode="#,##0">
                  <c:v>12415.0</c:v>
                </c:pt>
                <c:pt idx="32" formatCode="#,##0">
                  <c:v>13819.0</c:v>
                </c:pt>
                <c:pt idx="33" formatCode="#,##0">
                  <c:v>15462.0</c:v>
                </c:pt>
                <c:pt idx="34" formatCode="#,##0">
                  <c:v>17942.0</c:v>
                </c:pt>
                <c:pt idx="35" formatCode="#,##0">
                  <c:v>20167.0</c:v>
                </c:pt>
                <c:pt idx="36" formatCode="#,##0">
                  <c:v>22130.0</c:v>
                </c:pt>
                <c:pt idx="37" formatCode="#,##0">
                  <c:v>19658.0</c:v>
                </c:pt>
                <c:pt idx="38" formatCode="#,##0">
                  <c:v>17467.0</c:v>
                </c:pt>
                <c:pt idx="39" formatCode="#,##0">
                  <c:v>21090.0</c:v>
                </c:pt>
                <c:pt idx="40" formatCode="#,##0">
                  <c:v>23130.0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Sheet1!$V$69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Sheet1!$V$70:$V$110</c:f>
              <c:numCache>
                <c:formatCode>General</c:formatCode>
                <c:ptCount val="41"/>
                <c:pt idx="19" formatCode="#,##0">
                  <c:v>3822.0</c:v>
                </c:pt>
                <c:pt idx="20" formatCode="#,##0">
                  <c:v>3748.0</c:v>
                </c:pt>
                <c:pt idx="21" formatCode="#,##0">
                  <c:v>3210.0</c:v>
                </c:pt>
                <c:pt idx="22" formatCode="#,##0">
                  <c:v>3009.0</c:v>
                </c:pt>
                <c:pt idx="23" formatCode="#,##0">
                  <c:v>2701.0</c:v>
                </c:pt>
                <c:pt idx="24" formatCode="#,##0">
                  <c:v>2643.0</c:v>
                </c:pt>
                <c:pt idx="25" formatCode="#,##0">
                  <c:v>2592.0</c:v>
                </c:pt>
                <c:pt idx="26" formatCode="#,##0">
                  <c:v>2663.0</c:v>
                </c:pt>
                <c:pt idx="27" formatCode="#,##0">
                  <c:v>1746.0</c:v>
                </c:pt>
                <c:pt idx="28" formatCode="#,##0">
                  <c:v>1272.0</c:v>
                </c:pt>
                <c:pt idx="29" formatCode="#,##0">
                  <c:v>1716.0</c:v>
                </c:pt>
                <c:pt idx="30" formatCode="#,##0">
                  <c:v>2060.0</c:v>
                </c:pt>
                <c:pt idx="31" formatCode="#,##0">
                  <c:v>2319.0</c:v>
                </c:pt>
                <c:pt idx="32" formatCode="#,##0">
                  <c:v>2875.0</c:v>
                </c:pt>
                <c:pt idx="33" formatCode="#,##0">
                  <c:v>3994.0</c:v>
                </c:pt>
                <c:pt idx="34" formatCode="#,##0">
                  <c:v>5160.0</c:v>
                </c:pt>
                <c:pt idx="35" formatCode="#,##0">
                  <c:v>6661.0</c:v>
                </c:pt>
                <c:pt idx="36" formatCode="#,##0">
                  <c:v>8821.0</c:v>
                </c:pt>
                <c:pt idx="37" formatCode="#,##0">
                  <c:v>11261.0</c:v>
                </c:pt>
                <c:pt idx="38" formatCode="#,##0">
                  <c:v>8268.0</c:v>
                </c:pt>
                <c:pt idx="39" formatCode="#,##0">
                  <c:v>10065.0</c:v>
                </c:pt>
                <c:pt idx="40" formatCode="#,##0">
                  <c:v>12586.0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Sheet1!$W$69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Sheet1!$W$70:$W$110</c:f>
              <c:numCache>
                <c:formatCode>#,##0</c:formatCode>
                <c:ptCount val="41"/>
                <c:pt idx="0">
                  <c:v>2554.0</c:v>
                </c:pt>
                <c:pt idx="1">
                  <c:v>2922.0</c:v>
                </c:pt>
                <c:pt idx="2">
                  <c:v>3309.0</c:v>
                </c:pt>
                <c:pt idx="3">
                  <c:v>3570.0</c:v>
                </c:pt>
                <c:pt idx="4">
                  <c:v>4227.0</c:v>
                </c:pt>
                <c:pt idx="5">
                  <c:v>4065.0</c:v>
                </c:pt>
                <c:pt idx="6">
                  <c:v>4533.0</c:v>
                </c:pt>
                <c:pt idx="7">
                  <c:v>5763.0</c:v>
                </c:pt>
                <c:pt idx="8">
                  <c:v>7455.0</c:v>
                </c:pt>
                <c:pt idx="9">
                  <c:v>9509.0</c:v>
                </c:pt>
                <c:pt idx="10">
                  <c:v>9043.0</c:v>
                </c:pt>
                <c:pt idx="11">
                  <c:v>8588.0</c:v>
                </c:pt>
                <c:pt idx="12">
                  <c:v>8193.0</c:v>
                </c:pt>
                <c:pt idx="13">
                  <c:v>7722.0</c:v>
                </c:pt>
                <c:pt idx="14">
                  <c:v>8079.0</c:v>
                </c:pt>
                <c:pt idx="15">
                  <c:v>9955.0</c:v>
                </c:pt>
                <c:pt idx="16">
                  <c:v>12201.0</c:v>
                </c:pt>
                <c:pt idx="17">
                  <c:v>14821.0</c:v>
                </c:pt>
                <c:pt idx="18">
                  <c:v>14873.0</c:v>
                </c:pt>
                <c:pt idx="19">
                  <c:v>17393.0</c:v>
                </c:pt>
                <c:pt idx="20">
                  <c:v>18120.0</c:v>
                </c:pt>
                <c:pt idx="21">
                  <c:v>18817.0</c:v>
                </c:pt>
                <c:pt idx="22">
                  <c:v>16827.0</c:v>
                </c:pt>
                <c:pt idx="23">
                  <c:v>18291.0</c:v>
                </c:pt>
                <c:pt idx="24">
                  <c:v>19795.0</c:v>
                </c:pt>
                <c:pt idx="25">
                  <c:v>20831.0</c:v>
                </c:pt>
                <c:pt idx="26">
                  <c:v>23349.0</c:v>
                </c:pt>
                <c:pt idx="27">
                  <c:v>25189.0</c:v>
                </c:pt>
                <c:pt idx="28">
                  <c:v>25436.0</c:v>
                </c:pt>
                <c:pt idx="29">
                  <c:v>24960.0</c:v>
                </c:pt>
                <c:pt idx="30">
                  <c:v>24904.0</c:v>
                </c:pt>
                <c:pt idx="31">
                  <c:v>27323.0</c:v>
                </c:pt>
                <c:pt idx="32">
                  <c:v>31523.0</c:v>
                </c:pt>
                <c:pt idx="33">
                  <c:v>37199.0</c:v>
                </c:pt>
                <c:pt idx="34">
                  <c:v>38755.0</c:v>
                </c:pt>
                <c:pt idx="35">
                  <c:v>40717.0</c:v>
                </c:pt>
                <c:pt idx="36">
                  <c:v>46965.0</c:v>
                </c:pt>
                <c:pt idx="37">
                  <c:v>44150.0</c:v>
                </c:pt>
                <c:pt idx="38">
                  <c:v>35856.0</c:v>
                </c:pt>
                <c:pt idx="39">
                  <c:v>36840.0</c:v>
                </c:pt>
                <c:pt idx="40">
                  <c:v>39308.0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999208"/>
        <c:axId val="2133372328"/>
      </c:lineChart>
      <c:catAx>
        <c:axId val="-2126999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Source</a:t>
                </a:r>
                <a:r>
                  <a:rPr lang="en-US" baseline="0" dirty="0"/>
                  <a:t> National Accounts UN  Data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1266303250555"/>
              <c:y val="0.9522673031026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3372328"/>
        <c:crosses val="autoZero"/>
        <c:auto val="1"/>
        <c:lblAlgn val="ctr"/>
        <c:lblOffset val="100"/>
        <c:noMultiLvlLbl val="0"/>
      </c:catAx>
      <c:valAx>
        <c:axId val="2133372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US$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126999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World Crude Death</a:t>
            </a:r>
            <a:r>
              <a:rPr lang="en-US" baseline="0"/>
              <a:t> Rates and Predictions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Sheet1!$K$9</c:f>
              <c:strCache>
                <c:ptCount val="1"/>
                <c:pt idx="0">
                  <c:v>CDR</c:v>
                </c:pt>
              </c:strCache>
            </c:strRef>
          </c:tx>
          <c:marker>
            <c:symbol val="none"/>
          </c:marker>
          <c:cat>
            <c:strRef>
              <c:f>Sheet1!$J$10:$J$29</c:f>
              <c:strCache>
                <c:ptCount val="20"/>
                <c:pt idx="0">
                  <c:v>1950–1955</c:v>
                </c:pt>
                <c:pt idx="1">
                  <c:v>1955–1960</c:v>
                </c:pt>
                <c:pt idx="2">
                  <c:v>1960–1965</c:v>
                </c:pt>
                <c:pt idx="3">
                  <c:v>1965–1970</c:v>
                </c:pt>
                <c:pt idx="4">
                  <c:v>1970–1975</c:v>
                </c:pt>
                <c:pt idx="5">
                  <c:v>1975–1980</c:v>
                </c:pt>
                <c:pt idx="6">
                  <c:v>1980–1985</c:v>
                </c:pt>
                <c:pt idx="7">
                  <c:v>1985–1990</c:v>
                </c:pt>
                <c:pt idx="8">
                  <c:v>1990–1995</c:v>
                </c:pt>
                <c:pt idx="9">
                  <c:v>1995–2000</c:v>
                </c:pt>
                <c:pt idx="10">
                  <c:v>2000–2005</c:v>
                </c:pt>
                <c:pt idx="11">
                  <c:v>2005–2010</c:v>
                </c:pt>
                <c:pt idx="12">
                  <c:v>2010–2015</c:v>
                </c:pt>
                <c:pt idx="13">
                  <c:v>2015–2020</c:v>
                </c:pt>
                <c:pt idx="14">
                  <c:v>2020–2025</c:v>
                </c:pt>
                <c:pt idx="15">
                  <c:v>2025–2030</c:v>
                </c:pt>
                <c:pt idx="16">
                  <c:v>2030–2035</c:v>
                </c:pt>
                <c:pt idx="17">
                  <c:v>2035–2040</c:v>
                </c:pt>
                <c:pt idx="18">
                  <c:v>2040–2045</c:v>
                </c:pt>
                <c:pt idx="19">
                  <c:v>2045–2050</c:v>
                </c:pt>
              </c:strCache>
            </c:strRef>
          </c:cat>
          <c:val>
            <c:numRef>
              <c:f>Sheet1!$K$10:$K$29</c:f>
              <c:numCache>
                <c:formatCode>General</c:formatCode>
                <c:ptCount val="20"/>
                <c:pt idx="0">
                  <c:v>19.5</c:v>
                </c:pt>
                <c:pt idx="1">
                  <c:v>17.3</c:v>
                </c:pt>
                <c:pt idx="2">
                  <c:v>15.5</c:v>
                </c:pt>
                <c:pt idx="3">
                  <c:v>13.2</c:v>
                </c:pt>
                <c:pt idx="4">
                  <c:v>11.4</c:v>
                </c:pt>
                <c:pt idx="5">
                  <c:v>10.7</c:v>
                </c:pt>
                <c:pt idx="6">
                  <c:v>10.3</c:v>
                </c:pt>
                <c:pt idx="7">
                  <c:v>9.7</c:v>
                </c:pt>
                <c:pt idx="8">
                  <c:v>9.4</c:v>
                </c:pt>
                <c:pt idx="9">
                  <c:v>8.9</c:v>
                </c:pt>
                <c:pt idx="10">
                  <c:v>8.6</c:v>
                </c:pt>
                <c:pt idx="11">
                  <c:v>8.5</c:v>
                </c:pt>
                <c:pt idx="12">
                  <c:v>8.3</c:v>
                </c:pt>
                <c:pt idx="13">
                  <c:v>8.3</c:v>
                </c:pt>
                <c:pt idx="14">
                  <c:v>8.3</c:v>
                </c:pt>
                <c:pt idx="15">
                  <c:v>8.5</c:v>
                </c:pt>
                <c:pt idx="16">
                  <c:v>8.8</c:v>
                </c:pt>
                <c:pt idx="17">
                  <c:v>9.2</c:v>
                </c:pt>
                <c:pt idx="18">
                  <c:v>9.6</c:v>
                </c:pt>
                <c:pt idx="19">
                  <c:v>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261416"/>
        <c:axId val="-2127186760"/>
      </c:lineChart>
      <c:catAx>
        <c:axId val="-2147261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ßource  - UN Data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27186760"/>
        <c:crosses val="autoZero"/>
        <c:auto val="1"/>
        <c:lblAlgn val="ctr"/>
        <c:lblOffset val="100"/>
        <c:noMultiLvlLbl val="0"/>
      </c:catAx>
      <c:valAx>
        <c:axId val="-2127186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Deaths per 1000 people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7261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 Capita</a:t>
            </a:r>
            <a:r>
              <a:rPr lang="en-US" baseline="0"/>
              <a:t> GNI at current prices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Sheet1!$L$69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Sheet1!$L$70:$L$110</c:f>
              <c:numCache>
                <c:formatCode>#,##0</c:formatCode>
                <c:ptCount val="41"/>
                <c:pt idx="0">
                  <c:v>3520.0</c:v>
                </c:pt>
                <c:pt idx="1">
                  <c:v>3877.0</c:v>
                </c:pt>
                <c:pt idx="2">
                  <c:v>4499.0</c:v>
                </c:pt>
                <c:pt idx="3">
                  <c:v>6358.0</c:v>
                </c:pt>
                <c:pt idx="4">
                  <c:v>7496.0</c:v>
                </c:pt>
                <c:pt idx="5">
                  <c:v>7866.0</c:v>
                </c:pt>
                <c:pt idx="6">
                  <c:v>8310.0</c:v>
                </c:pt>
                <c:pt idx="7">
                  <c:v>8100.0</c:v>
                </c:pt>
                <c:pt idx="8">
                  <c:v>9353.0</c:v>
                </c:pt>
                <c:pt idx="9">
                  <c:v>10261.0</c:v>
                </c:pt>
                <c:pt idx="10">
                  <c:v>11774.0</c:v>
                </c:pt>
                <c:pt idx="11">
                  <c:v>13324.0</c:v>
                </c:pt>
                <c:pt idx="12">
                  <c:v>12636.0</c:v>
                </c:pt>
                <c:pt idx="13">
                  <c:v>12427.0</c:v>
                </c:pt>
                <c:pt idx="14">
                  <c:v>13104.0</c:v>
                </c:pt>
                <c:pt idx="15">
                  <c:v>11328.0</c:v>
                </c:pt>
                <c:pt idx="16">
                  <c:v>11711.0</c:v>
                </c:pt>
                <c:pt idx="17">
                  <c:v>13678.0</c:v>
                </c:pt>
                <c:pt idx="18">
                  <c:v>16900.0</c:v>
                </c:pt>
                <c:pt idx="19">
                  <c:v>18361.0</c:v>
                </c:pt>
                <c:pt idx="20">
                  <c:v>18229.0</c:v>
                </c:pt>
                <c:pt idx="21">
                  <c:v>18344.0</c:v>
                </c:pt>
                <c:pt idx="22">
                  <c:v>18154.0</c:v>
                </c:pt>
                <c:pt idx="23">
                  <c:v>17536.0</c:v>
                </c:pt>
                <c:pt idx="24">
                  <c:v>19565.0</c:v>
                </c:pt>
                <c:pt idx="25">
                  <c:v>20915.0</c:v>
                </c:pt>
                <c:pt idx="26">
                  <c:v>23002.0</c:v>
                </c:pt>
                <c:pt idx="27">
                  <c:v>22876.0</c:v>
                </c:pt>
                <c:pt idx="28">
                  <c:v>20198.0</c:v>
                </c:pt>
                <c:pt idx="29">
                  <c:v>21901.0</c:v>
                </c:pt>
                <c:pt idx="30">
                  <c:v>20795.0</c:v>
                </c:pt>
                <c:pt idx="31">
                  <c:v>19607.0</c:v>
                </c:pt>
                <c:pt idx="32">
                  <c:v>21579.0</c:v>
                </c:pt>
                <c:pt idx="33">
                  <c:v>27300.0</c:v>
                </c:pt>
                <c:pt idx="34">
                  <c:v>32442.0</c:v>
                </c:pt>
                <c:pt idx="35">
                  <c:v>35787.0</c:v>
                </c:pt>
                <c:pt idx="36">
                  <c:v>37559.0</c:v>
                </c:pt>
                <c:pt idx="37">
                  <c:v>44610.0</c:v>
                </c:pt>
                <c:pt idx="38">
                  <c:v>47026.0</c:v>
                </c:pt>
                <c:pt idx="39">
                  <c:v>44353.0</c:v>
                </c:pt>
                <c:pt idx="40">
                  <c:v>55401.0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Sheet1!$M$69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Sheet1!$M$70:$M$110</c:f>
              <c:numCache>
                <c:formatCode>General</c:formatCode>
                <c:ptCount val="41"/>
                <c:pt idx="0">
                  <c:v>363.0</c:v>
                </c:pt>
                <c:pt idx="1">
                  <c:v>396.0</c:v>
                </c:pt>
                <c:pt idx="2">
                  <c:v>497.0</c:v>
                </c:pt>
                <c:pt idx="3">
                  <c:v>688.0</c:v>
                </c:pt>
                <c:pt idx="4">
                  <c:v>862.0</c:v>
                </c:pt>
                <c:pt idx="5">
                  <c:v>985.0</c:v>
                </c:pt>
                <c:pt idx="6" formatCode="#,##0">
                  <c:v>1135.0</c:v>
                </c:pt>
                <c:pt idx="7" formatCode="#,##0">
                  <c:v>1289.0</c:v>
                </c:pt>
                <c:pt idx="8" formatCode="#,##0">
                  <c:v>1420.0</c:v>
                </c:pt>
                <c:pt idx="9" formatCode="#,##0">
                  <c:v>1522.0</c:v>
                </c:pt>
                <c:pt idx="10" formatCode="#,##0">
                  <c:v>1570.0</c:v>
                </c:pt>
                <c:pt idx="11" formatCode="#,##0">
                  <c:v>1739.0</c:v>
                </c:pt>
                <c:pt idx="12" formatCode="#,##0">
                  <c:v>1762.0</c:v>
                </c:pt>
                <c:pt idx="13" formatCode="#,##0">
                  <c:v>1228.0</c:v>
                </c:pt>
                <c:pt idx="14" formatCode="#,##0">
                  <c:v>1241.0</c:v>
                </c:pt>
                <c:pt idx="15" formatCode="#,##0">
                  <c:v>1302.0</c:v>
                </c:pt>
                <c:pt idx="16" formatCode="#,##0">
                  <c:v>1548.0</c:v>
                </c:pt>
                <c:pt idx="17" formatCode="#,##0">
                  <c:v>1677.0</c:v>
                </c:pt>
                <c:pt idx="18" formatCode="#,##0">
                  <c:v>1835.0</c:v>
                </c:pt>
                <c:pt idx="19" formatCode="#,##0">
                  <c:v>2475.0</c:v>
                </c:pt>
                <c:pt idx="20" formatCode="#,##0">
                  <c:v>2391.0</c:v>
                </c:pt>
                <c:pt idx="21" formatCode="#,##0">
                  <c:v>2072.0</c:v>
                </c:pt>
                <c:pt idx="22" formatCode="#,##0">
                  <c:v>2083.0</c:v>
                </c:pt>
                <c:pt idx="23" formatCode="#,##0">
                  <c:v>2287.0</c:v>
                </c:pt>
                <c:pt idx="24" formatCode="#,##0">
                  <c:v>3240.0</c:v>
                </c:pt>
                <c:pt idx="25" formatCode="#,##0">
                  <c:v>4683.0</c:v>
                </c:pt>
                <c:pt idx="26" formatCode="#,##0">
                  <c:v>5035.0</c:v>
                </c:pt>
                <c:pt idx="27" formatCode="#,##0">
                  <c:v>5124.0</c:v>
                </c:pt>
                <c:pt idx="28" formatCode="#,##0">
                  <c:v>4873.0</c:v>
                </c:pt>
                <c:pt idx="29" formatCode="#,##0">
                  <c:v>3305.0</c:v>
                </c:pt>
                <c:pt idx="30" formatCode="#,##0">
                  <c:v>3594.0</c:v>
                </c:pt>
                <c:pt idx="31" formatCode="#,##0">
                  <c:v>3024.0</c:v>
                </c:pt>
                <c:pt idx="32" formatCode="#,##0">
                  <c:v>2723.0</c:v>
                </c:pt>
                <c:pt idx="33" formatCode="#,##0">
                  <c:v>2943.0</c:v>
                </c:pt>
                <c:pt idx="34" formatCode="#,##0">
                  <c:v>3501.0</c:v>
                </c:pt>
                <c:pt idx="35" formatCode="#,##0">
                  <c:v>4606.0</c:v>
                </c:pt>
                <c:pt idx="36" formatCode="#,##0">
                  <c:v>5652.0</c:v>
                </c:pt>
                <c:pt idx="37" formatCode="#,##0">
                  <c:v>7053.0</c:v>
                </c:pt>
                <c:pt idx="38" formatCode="#,##0">
                  <c:v>8428.0</c:v>
                </c:pt>
                <c:pt idx="39" formatCode="#,##0">
                  <c:v>8218.0</c:v>
                </c:pt>
                <c:pt idx="40" formatCode="#,##0">
                  <c:v>10795.0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Sheet1!$N$69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Sheet1!$N$70:$N$110</c:f>
              <c:numCache>
                <c:formatCode>General</c:formatCode>
                <c:ptCount val="41"/>
                <c:pt idx="0">
                  <c:v>115.0</c:v>
                </c:pt>
                <c:pt idx="1">
                  <c:v>121.0</c:v>
                </c:pt>
                <c:pt idx="2">
                  <c:v>134.0</c:v>
                </c:pt>
                <c:pt idx="3">
                  <c:v>159.0</c:v>
                </c:pt>
                <c:pt idx="4">
                  <c:v>162.0</c:v>
                </c:pt>
                <c:pt idx="5">
                  <c:v>180.0</c:v>
                </c:pt>
                <c:pt idx="6">
                  <c:v>167.0</c:v>
                </c:pt>
                <c:pt idx="7">
                  <c:v>187.0</c:v>
                </c:pt>
                <c:pt idx="8">
                  <c:v>230.0</c:v>
                </c:pt>
                <c:pt idx="9">
                  <c:v>274.0</c:v>
                </c:pt>
                <c:pt idx="10">
                  <c:v>314.0</c:v>
                </c:pt>
                <c:pt idx="11">
                  <c:v>293.0</c:v>
                </c:pt>
                <c:pt idx="12">
                  <c:v>284.0</c:v>
                </c:pt>
                <c:pt idx="13">
                  <c:v>301.0</c:v>
                </c:pt>
                <c:pt idx="14">
                  <c:v>306.0</c:v>
                </c:pt>
                <c:pt idx="15">
                  <c:v>297.0</c:v>
                </c:pt>
                <c:pt idx="16">
                  <c:v>282.0</c:v>
                </c:pt>
                <c:pt idx="17">
                  <c:v>302.0</c:v>
                </c:pt>
                <c:pt idx="18">
                  <c:v>371.0</c:v>
                </c:pt>
                <c:pt idx="19">
                  <c:v>407.0</c:v>
                </c:pt>
                <c:pt idx="20">
                  <c:v>348.0</c:v>
                </c:pt>
                <c:pt idx="21">
                  <c:v>360.0</c:v>
                </c:pt>
                <c:pt idx="22">
                  <c:v>423.0</c:v>
                </c:pt>
                <c:pt idx="23">
                  <c:v>524.0</c:v>
                </c:pt>
                <c:pt idx="24">
                  <c:v>473.0</c:v>
                </c:pt>
                <c:pt idx="25">
                  <c:v>600.0</c:v>
                </c:pt>
                <c:pt idx="26">
                  <c:v>700.0</c:v>
                </c:pt>
                <c:pt idx="27">
                  <c:v>774.0</c:v>
                </c:pt>
                <c:pt idx="28">
                  <c:v>817.0</c:v>
                </c:pt>
                <c:pt idx="29">
                  <c:v>864.0</c:v>
                </c:pt>
                <c:pt idx="30">
                  <c:v>949.0</c:v>
                </c:pt>
                <c:pt idx="31" formatCode="#,##0">
                  <c:v>1040.0</c:v>
                </c:pt>
                <c:pt idx="32" formatCode="#,##0">
                  <c:v>1139.0</c:v>
                </c:pt>
                <c:pt idx="33" formatCode="#,##0">
                  <c:v>1285.0</c:v>
                </c:pt>
                <c:pt idx="34" formatCode="#,##0">
                  <c:v>1509.0</c:v>
                </c:pt>
                <c:pt idx="35" formatCode="#,##0">
                  <c:v>1744.0</c:v>
                </c:pt>
                <c:pt idx="36" formatCode="#,##0">
                  <c:v>2096.0</c:v>
                </c:pt>
                <c:pt idx="37" formatCode="#,##0">
                  <c:v>2697.0</c:v>
                </c:pt>
                <c:pt idx="38" formatCode="#,##0">
                  <c:v>3476.0</c:v>
                </c:pt>
                <c:pt idx="39" formatCode="#,##0">
                  <c:v>3810.0</c:v>
                </c:pt>
                <c:pt idx="40" formatCode="#,##0">
                  <c:v>4519.0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Sheet1!$O$69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Sheet1!$O$70:$O$110</c:f>
              <c:numCache>
                <c:formatCode>#,##0</c:formatCode>
                <c:ptCount val="41"/>
                <c:pt idx="0">
                  <c:v>2840.0</c:v>
                </c:pt>
                <c:pt idx="1">
                  <c:v>3152.0</c:v>
                </c:pt>
                <c:pt idx="2">
                  <c:v>3833.0</c:v>
                </c:pt>
                <c:pt idx="3">
                  <c:v>4950.0</c:v>
                </c:pt>
                <c:pt idx="4">
                  <c:v>5309.0</c:v>
                </c:pt>
                <c:pt idx="5">
                  <c:v>6621.0</c:v>
                </c:pt>
                <c:pt idx="6">
                  <c:v>6806.0</c:v>
                </c:pt>
                <c:pt idx="7">
                  <c:v>7477.0</c:v>
                </c:pt>
                <c:pt idx="8">
                  <c:v>9148.0</c:v>
                </c:pt>
                <c:pt idx="9">
                  <c:v>11029.0</c:v>
                </c:pt>
                <c:pt idx="10">
                  <c:v>12576.0</c:v>
                </c:pt>
                <c:pt idx="11">
                  <c:v>10958.0</c:v>
                </c:pt>
                <c:pt idx="12">
                  <c:v>10305.0</c:v>
                </c:pt>
                <c:pt idx="13">
                  <c:v>9754.0</c:v>
                </c:pt>
                <c:pt idx="14">
                  <c:v>9178.0</c:v>
                </c:pt>
                <c:pt idx="15">
                  <c:v>9553.0</c:v>
                </c:pt>
                <c:pt idx="16">
                  <c:v>13305.0</c:v>
                </c:pt>
                <c:pt idx="17">
                  <c:v>16057.0</c:v>
                </c:pt>
                <c:pt idx="18">
                  <c:v>17381.0</c:v>
                </c:pt>
                <c:pt idx="19">
                  <c:v>17355.0</c:v>
                </c:pt>
                <c:pt idx="20">
                  <c:v>21342.0</c:v>
                </c:pt>
                <c:pt idx="21">
                  <c:v>21241.0</c:v>
                </c:pt>
                <c:pt idx="22">
                  <c:v>23372.0</c:v>
                </c:pt>
                <c:pt idx="23">
                  <c:v>22028.0</c:v>
                </c:pt>
                <c:pt idx="24">
                  <c:v>23088.0</c:v>
                </c:pt>
                <c:pt idx="25">
                  <c:v>26412.0</c:v>
                </c:pt>
                <c:pt idx="26">
                  <c:v>26471.0</c:v>
                </c:pt>
                <c:pt idx="27">
                  <c:v>23909.0</c:v>
                </c:pt>
                <c:pt idx="28">
                  <c:v>24630.0</c:v>
                </c:pt>
                <c:pt idx="29">
                  <c:v>24486.0</c:v>
                </c:pt>
                <c:pt idx="30">
                  <c:v>22138.0</c:v>
                </c:pt>
                <c:pt idx="31">
                  <c:v>22189.0</c:v>
                </c:pt>
                <c:pt idx="32">
                  <c:v>23754.0</c:v>
                </c:pt>
                <c:pt idx="33">
                  <c:v>29204.0</c:v>
                </c:pt>
                <c:pt idx="34">
                  <c:v>33368.0</c:v>
                </c:pt>
                <c:pt idx="35">
                  <c:v>34534.0</c:v>
                </c:pt>
                <c:pt idx="36">
                  <c:v>36307.0</c:v>
                </c:pt>
                <c:pt idx="37">
                  <c:v>41294.0</c:v>
                </c:pt>
                <c:pt idx="38">
                  <c:v>45024.0</c:v>
                </c:pt>
                <c:pt idx="39">
                  <c:v>41449.0</c:v>
                </c:pt>
                <c:pt idx="40">
                  <c:v>40393.0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Sheet1!$P$69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Sheet1!$P$70:$P$110</c:f>
              <c:numCache>
                <c:formatCode>General</c:formatCode>
                <c:ptCount val="41"/>
                <c:pt idx="0">
                  <c:v>116.0</c:v>
                </c:pt>
                <c:pt idx="1">
                  <c:v>123.0</c:v>
                </c:pt>
                <c:pt idx="2">
                  <c:v>144.0</c:v>
                </c:pt>
                <c:pt idx="3">
                  <c:v>158.0</c:v>
                </c:pt>
                <c:pt idx="4">
                  <c:v>161.0</c:v>
                </c:pt>
                <c:pt idx="5">
                  <c:v>159.0</c:v>
                </c:pt>
                <c:pt idx="6">
                  <c:v>180.0</c:v>
                </c:pt>
                <c:pt idx="7">
                  <c:v>203.0</c:v>
                </c:pt>
                <c:pt idx="8">
                  <c:v>220.0</c:v>
                </c:pt>
                <c:pt idx="9">
                  <c:v>265.0</c:v>
                </c:pt>
                <c:pt idx="10">
                  <c:v>275.0</c:v>
                </c:pt>
                <c:pt idx="11">
                  <c:v>274.0</c:v>
                </c:pt>
                <c:pt idx="12">
                  <c:v>292.0</c:v>
                </c:pt>
                <c:pt idx="13">
                  <c:v>282.0</c:v>
                </c:pt>
                <c:pt idx="14">
                  <c:v>287.0</c:v>
                </c:pt>
                <c:pt idx="15">
                  <c:v>308.0</c:v>
                </c:pt>
                <c:pt idx="16">
                  <c:v>333.0</c:v>
                </c:pt>
                <c:pt idx="17">
                  <c:v>359.0</c:v>
                </c:pt>
                <c:pt idx="18">
                  <c:v>347.0</c:v>
                </c:pt>
                <c:pt idx="19">
                  <c:v>369.0</c:v>
                </c:pt>
                <c:pt idx="20">
                  <c:v>320.0</c:v>
                </c:pt>
                <c:pt idx="21">
                  <c:v>315.0</c:v>
                </c:pt>
                <c:pt idx="22">
                  <c:v>302.0</c:v>
                </c:pt>
                <c:pt idx="23">
                  <c:v>339.0</c:v>
                </c:pt>
                <c:pt idx="24">
                  <c:v>379.0</c:v>
                </c:pt>
                <c:pt idx="25">
                  <c:v>392.0</c:v>
                </c:pt>
                <c:pt idx="26">
                  <c:v>419.0</c:v>
                </c:pt>
                <c:pt idx="27">
                  <c:v>414.0</c:v>
                </c:pt>
                <c:pt idx="28">
                  <c:v>434.0</c:v>
                </c:pt>
                <c:pt idx="29">
                  <c:v>439.0</c:v>
                </c:pt>
                <c:pt idx="30">
                  <c:v>447.0</c:v>
                </c:pt>
                <c:pt idx="31">
                  <c:v>461.0</c:v>
                </c:pt>
                <c:pt idx="32">
                  <c:v>531.0</c:v>
                </c:pt>
                <c:pt idx="33">
                  <c:v>633.0</c:v>
                </c:pt>
                <c:pt idx="34">
                  <c:v>729.0</c:v>
                </c:pt>
                <c:pt idx="35">
                  <c:v>813.0</c:v>
                </c:pt>
                <c:pt idx="36" formatCode="#,##0">
                  <c:v>1023.0</c:v>
                </c:pt>
                <c:pt idx="37" formatCode="#,##0">
                  <c:v>1080.0</c:v>
                </c:pt>
                <c:pt idx="38" formatCode="#,##0">
                  <c:v>1098.0</c:v>
                </c:pt>
                <c:pt idx="39" formatCode="#,##0">
                  <c:v>1356.0</c:v>
                </c:pt>
                <c:pt idx="40" formatCode="#,##0">
                  <c:v>1514.0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Sheet1!$Q$69</c:f>
              <c:strCache>
                <c:ptCount val="1"/>
                <c:pt idx="0">
                  <c:v>Kenya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Sheet1!$Q$70:$Q$110</c:f>
              <c:numCache>
                <c:formatCode>General</c:formatCode>
                <c:ptCount val="41"/>
                <c:pt idx="0">
                  <c:v>232.0</c:v>
                </c:pt>
                <c:pt idx="1">
                  <c:v>250.0</c:v>
                </c:pt>
                <c:pt idx="2">
                  <c:v>279.0</c:v>
                </c:pt>
                <c:pt idx="3">
                  <c:v>324.0</c:v>
                </c:pt>
                <c:pt idx="4">
                  <c:v>343.0</c:v>
                </c:pt>
                <c:pt idx="5">
                  <c:v>349.0</c:v>
                </c:pt>
                <c:pt idx="6">
                  <c:v>436.0</c:v>
                </c:pt>
                <c:pt idx="7">
                  <c:v>497.0</c:v>
                </c:pt>
                <c:pt idx="8">
                  <c:v>553.0</c:v>
                </c:pt>
                <c:pt idx="9">
                  <c:v>623.0</c:v>
                </c:pt>
                <c:pt idx="10">
                  <c:v>565.0</c:v>
                </c:pt>
                <c:pt idx="11">
                  <c:v>526.0</c:v>
                </c:pt>
                <c:pt idx="12">
                  <c:v>470.0</c:v>
                </c:pt>
                <c:pt idx="13">
                  <c:v>467.0</c:v>
                </c:pt>
                <c:pt idx="14">
                  <c:v>445.0</c:v>
                </c:pt>
                <c:pt idx="15">
                  <c:v>506.0</c:v>
                </c:pt>
                <c:pt idx="16">
                  <c:v>536.0</c:v>
                </c:pt>
                <c:pt idx="17">
                  <c:v>552.0</c:v>
                </c:pt>
                <c:pt idx="18">
                  <c:v>521.0</c:v>
                </c:pt>
                <c:pt idx="19">
                  <c:v>510.0</c:v>
                </c:pt>
                <c:pt idx="20">
                  <c:v>463.0</c:v>
                </c:pt>
                <c:pt idx="21">
                  <c:v>446.0</c:v>
                </c:pt>
                <c:pt idx="22">
                  <c:v>292.0</c:v>
                </c:pt>
                <c:pt idx="23">
                  <c:v>368.0</c:v>
                </c:pt>
                <c:pt idx="24">
                  <c:v>468.0</c:v>
                </c:pt>
                <c:pt idx="25">
                  <c:v>417.0</c:v>
                </c:pt>
                <c:pt idx="26">
                  <c:v>442.0</c:v>
                </c:pt>
                <c:pt idx="27">
                  <c:v>466.0</c:v>
                </c:pt>
                <c:pt idx="28">
                  <c:v>415.0</c:v>
                </c:pt>
                <c:pt idx="29">
                  <c:v>399.0</c:v>
                </c:pt>
                <c:pt idx="30">
                  <c:v>401.0</c:v>
                </c:pt>
                <c:pt idx="31">
                  <c:v>395.0</c:v>
                </c:pt>
                <c:pt idx="32">
                  <c:v>438.0</c:v>
                </c:pt>
                <c:pt idx="33">
                  <c:v>460.0</c:v>
                </c:pt>
                <c:pt idx="34">
                  <c:v>523.0</c:v>
                </c:pt>
                <c:pt idx="35">
                  <c:v>614.0</c:v>
                </c:pt>
                <c:pt idx="36">
                  <c:v>723.0</c:v>
                </c:pt>
                <c:pt idx="37">
                  <c:v>791.0</c:v>
                </c:pt>
                <c:pt idx="38">
                  <c:v>774.0</c:v>
                </c:pt>
                <c:pt idx="39">
                  <c:v>791.0</c:v>
                </c:pt>
                <c:pt idx="40">
                  <c:v>816.0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Sheet1!$R$69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Sheet1!$R$70:$R$110</c:f>
              <c:numCache>
                <c:formatCode>General</c:formatCode>
                <c:ptCount val="41"/>
                <c:pt idx="0">
                  <c:v>401.0</c:v>
                </c:pt>
                <c:pt idx="1">
                  <c:v>465.0</c:v>
                </c:pt>
                <c:pt idx="2">
                  <c:v>684.0</c:v>
                </c:pt>
                <c:pt idx="3">
                  <c:v>820.0</c:v>
                </c:pt>
                <c:pt idx="4">
                  <c:v>796.0</c:v>
                </c:pt>
                <c:pt idx="5">
                  <c:v>915.0</c:v>
                </c:pt>
                <c:pt idx="6" formatCode="#,##0">
                  <c:v>1063.0</c:v>
                </c:pt>
                <c:pt idx="7" formatCode="#,##0">
                  <c:v>1286.0</c:v>
                </c:pt>
                <c:pt idx="8" formatCode="#,##0">
                  <c:v>1630.0</c:v>
                </c:pt>
                <c:pt idx="9" formatCode="#,##0">
                  <c:v>1854.0</c:v>
                </c:pt>
                <c:pt idx="10" formatCode="#,##0">
                  <c:v>1849.0</c:v>
                </c:pt>
                <c:pt idx="11" formatCode="#,##0">
                  <c:v>1910.0</c:v>
                </c:pt>
                <c:pt idx="12" formatCode="#,##0">
                  <c:v>2054.0</c:v>
                </c:pt>
                <c:pt idx="13" formatCode="#,##0">
                  <c:v>2242.0</c:v>
                </c:pt>
                <c:pt idx="14" formatCode="#,##0">
                  <c:v>1997.0</c:v>
                </c:pt>
                <c:pt idx="15" formatCode="#,##0">
                  <c:v>1733.0</c:v>
                </c:pt>
                <c:pt idx="16" formatCode="#,##0">
                  <c:v>1927.0</c:v>
                </c:pt>
                <c:pt idx="17" formatCode="#,##0">
                  <c:v>2068.0</c:v>
                </c:pt>
                <c:pt idx="18" formatCode="#,##0">
                  <c:v>2249.0</c:v>
                </c:pt>
                <c:pt idx="19" formatCode="#,##0">
                  <c:v>2514.0</c:v>
                </c:pt>
                <c:pt idx="20" formatCode="#,##0">
                  <c:v>2709.0</c:v>
                </c:pt>
                <c:pt idx="21" formatCode="#,##0">
                  <c:v>3168.0</c:v>
                </c:pt>
                <c:pt idx="22" formatCode="#,##0">
                  <c:v>3511.0</c:v>
                </c:pt>
                <c:pt idx="23" formatCode="#,##0">
                  <c:v>3811.0</c:v>
                </c:pt>
                <c:pt idx="24" formatCode="#,##0">
                  <c:v>4439.0</c:v>
                </c:pt>
                <c:pt idx="25" formatCode="#,##0">
                  <c:v>4916.0</c:v>
                </c:pt>
                <c:pt idx="26" formatCode="#,##0">
                  <c:v>4727.0</c:v>
                </c:pt>
                <c:pt idx="27" formatCode="#,##0">
                  <c:v>3322.0</c:v>
                </c:pt>
                <c:pt idx="28" formatCode="#,##0">
                  <c:v>3498.0</c:v>
                </c:pt>
                <c:pt idx="29" formatCode="#,##0">
                  <c:v>3837.0</c:v>
                </c:pt>
                <c:pt idx="30" formatCode="#,##0">
                  <c:v>3743.0</c:v>
                </c:pt>
                <c:pt idx="31" formatCode="#,##0">
                  <c:v>4008.0</c:v>
                </c:pt>
                <c:pt idx="32" formatCode="#,##0">
                  <c:v>4337.0</c:v>
                </c:pt>
                <c:pt idx="33" formatCode="#,##0">
                  <c:v>4820.0</c:v>
                </c:pt>
                <c:pt idx="34" formatCode="#,##0">
                  <c:v>5257.0</c:v>
                </c:pt>
                <c:pt idx="35" formatCode="#,##0">
                  <c:v>5942.0</c:v>
                </c:pt>
                <c:pt idx="36" formatCode="#,##0">
                  <c:v>7005.0</c:v>
                </c:pt>
                <c:pt idx="37" formatCode="#,##0">
                  <c:v>8141.0</c:v>
                </c:pt>
                <c:pt idx="38" formatCode="#,##0">
                  <c:v>7092.0</c:v>
                </c:pt>
                <c:pt idx="39" formatCode="#,##0">
                  <c:v>8401.0</c:v>
                </c:pt>
                <c:pt idx="40" formatCode="#,##0">
                  <c:v>9728.0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Sheet1!$S$69</c:f>
              <c:strCache>
                <c:ptCount val="1"/>
                <c:pt idx="0">
                  <c:v>Nigeria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Sheet1!$S$70:$S$110</c:f>
              <c:numCache>
                <c:formatCode>General</c:formatCode>
                <c:ptCount val="41"/>
                <c:pt idx="0">
                  <c:v>221.0</c:v>
                </c:pt>
                <c:pt idx="1">
                  <c:v>260.0</c:v>
                </c:pt>
                <c:pt idx="2">
                  <c:v>310.0</c:v>
                </c:pt>
                <c:pt idx="3">
                  <c:v>479.0</c:v>
                </c:pt>
                <c:pt idx="4">
                  <c:v>572.0</c:v>
                </c:pt>
                <c:pt idx="5">
                  <c:v>677.0</c:v>
                </c:pt>
                <c:pt idx="6">
                  <c:v>732.0</c:v>
                </c:pt>
                <c:pt idx="7">
                  <c:v>794.0</c:v>
                </c:pt>
                <c:pt idx="8">
                  <c:v>949.0</c:v>
                </c:pt>
                <c:pt idx="9" formatCode="#,##0">
                  <c:v>1143.0</c:v>
                </c:pt>
                <c:pt idx="10">
                  <c:v>997.0</c:v>
                </c:pt>
                <c:pt idx="11">
                  <c:v>918.0</c:v>
                </c:pt>
                <c:pt idx="12">
                  <c:v>903.0</c:v>
                </c:pt>
                <c:pt idx="13">
                  <c:v>909.0</c:v>
                </c:pt>
                <c:pt idx="14">
                  <c:v>868.0</c:v>
                </c:pt>
                <c:pt idx="15">
                  <c:v>415.0</c:v>
                </c:pt>
                <c:pt idx="16">
                  <c:v>258.0</c:v>
                </c:pt>
                <c:pt idx="17">
                  <c:v>301.0</c:v>
                </c:pt>
                <c:pt idx="18">
                  <c:v>286.0</c:v>
                </c:pt>
                <c:pt idx="19">
                  <c:v>314.0</c:v>
                </c:pt>
                <c:pt idx="20">
                  <c:v>292.0</c:v>
                </c:pt>
                <c:pt idx="21">
                  <c:v>268.0</c:v>
                </c:pt>
                <c:pt idx="22">
                  <c:v>270.0</c:v>
                </c:pt>
                <c:pt idx="23">
                  <c:v>252.0</c:v>
                </c:pt>
                <c:pt idx="24">
                  <c:v>244.0</c:v>
                </c:pt>
                <c:pt idx="25">
                  <c:v>263.0</c:v>
                </c:pt>
                <c:pt idx="26">
                  <c:v>268.0</c:v>
                </c:pt>
                <c:pt idx="27">
                  <c:v>279.0</c:v>
                </c:pt>
                <c:pt idx="28">
                  <c:v>275.0</c:v>
                </c:pt>
                <c:pt idx="29">
                  <c:v>346.0</c:v>
                </c:pt>
                <c:pt idx="30">
                  <c:v>324.0</c:v>
                </c:pt>
                <c:pt idx="31">
                  <c:v>431.0</c:v>
                </c:pt>
                <c:pt idx="32">
                  <c:v>484.0</c:v>
                </c:pt>
                <c:pt idx="33">
                  <c:v>620.0</c:v>
                </c:pt>
                <c:pt idx="34">
                  <c:v>771.0</c:v>
                </c:pt>
                <c:pt idx="35">
                  <c:v>998.0</c:v>
                </c:pt>
                <c:pt idx="36" formatCode="#,##0">
                  <c:v>1028.0</c:v>
                </c:pt>
                <c:pt idx="37" formatCode="#,##0">
                  <c:v>1256.0</c:v>
                </c:pt>
                <c:pt idx="38">
                  <c:v>984.0</c:v>
                </c:pt>
                <c:pt idx="39" formatCode="#,##0">
                  <c:v>1306.0</c:v>
                </c:pt>
                <c:pt idx="40" formatCode="#,##0">
                  <c:v>1347.0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Sheet1!$T$69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Sheet1!$T$70:$T$110</c:f>
              <c:numCache>
                <c:formatCode>General</c:formatCode>
                <c:ptCount val="41"/>
                <c:pt idx="0">
                  <c:v>900.0</c:v>
                </c:pt>
                <c:pt idx="1">
                  <c:v>987.0</c:v>
                </c:pt>
                <c:pt idx="2" formatCode="#,##0">
                  <c:v>1158.0</c:v>
                </c:pt>
                <c:pt idx="3" formatCode="#,##0">
                  <c:v>1288.0</c:v>
                </c:pt>
                <c:pt idx="4" formatCode="#,##0">
                  <c:v>1359.0</c:v>
                </c:pt>
                <c:pt idx="5" formatCode="#,##0">
                  <c:v>1501.0</c:v>
                </c:pt>
                <c:pt idx="6" formatCode="#,##0">
                  <c:v>1650.0</c:v>
                </c:pt>
                <c:pt idx="7" formatCode="#,##0">
                  <c:v>1852.0</c:v>
                </c:pt>
                <c:pt idx="8" formatCode="#,##0">
                  <c:v>2053.0</c:v>
                </c:pt>
                <c:pt idx="9" formatCode="#,##0">
                  <c:v>1567.0</c:v>
                </c:pt>
                <c:pt idx="10" formatCode="#,##0">
                  <c:v>1471.0</c:v>
                </c:pt>
                <c:pt idx="11" formatCode="#,##0">
                  <c:v>1770.0</c:v>
                </c:pt>
                <c:pt idx="12" formatCode="#,##0">
                  <c:v>2028.0</c:v>
                </c:pt>
                <c:pt idx="13" formatCode="#,##0">
                  <c:v>2013.0</c:v>
                </c:pt>
                <c:pt idx="14" formatCode="#,##0">
                  <c:v>1859.0</c:v>
                </c:pt>
                <c:pt idx="15" formatCode="#,##0">
                  <c:v>1923.0</c:v>
                </c:pt>
                <c:pt idx="16" formatCode="#,##0">
                  <c:v>1654.0</c:v>
                </c:pt>
                <c:pt idx="17" formatCode="#,##0">
                  <c:v>1774.0</c:v>
                </c:pt>
                <c:pt idx="18" formatCode="#,##0">
                  <c:v>2111.0</c:v>
                </c:pt>
                <c:pt idx="19" formatCode="#,##0">
                  <c:v>1635.0</c:v>
                </c:pt>
                <c:pt idx="20" formatCode="#,##0">
                  <c:v>2114.0</c:v>
                </c:pt>
                <c:pt idx="21" formatCode="#,##0">
                  <c:v>2302.0</c:v>
                </c:pt>
                <c:pt idx="22" formatCode="#,##0">
                  <c:v>2359.0</c:v>
                </c:pt>
                <c:pt idx="23" formatCode="#,##0">
                  <c:v>2802.0</c:v>
                </c:pt>
                <c:pt idx="24" formatCode="#,##0">
                  <c:v>3570.0</c:v>
                </c:pt>
                <c:pt idx="25" formatCode="#,##0">
                  <c:v>4053.0</c:v>
                </c:pt>
                <c:pt idx="26" formatCode="#,##0">
                  <c:v>4063.0</c:v>
                </c:pt>
                <c:pt idx="27" formatCode="#,##0">
                  <c:v>4476.0</c:v>
                </c:pt>
                <c:pt idx="28" formatCode="#,##0">
                  <c:v>4352.0</c:v>
                </c:pt>
                <c:pt idx="29" formatCode="#,##0">
                  <c:v>4455.0</c:v>
                </c:pt>
                <c:pt idx="30" formatCode="#,##0">
                  <c:v>4964.0</c:v>
                </c:pt>
                <c:pt idx="31" formatCode="#,##0">
                  <c:v>5166.0</c:v>
                </c:pt>
                <c:pt idx="32" formatCode="#,##0">
                  <c:v>5621.0</c:v>
                </c:pt>
                <c:pt idx="33" formatCode="#,##0">
                  <c:v>6433.0</c:v>
                </c:pt>
                <c:pt idx="34" formatCode="#,##0">
                  <c:v>7807.0</c:v>
                </c:pt>
                <c:pt idx="35" formatCode="#,##0">
                  <c:v>8722.0</c:v>
                </c:pt>
                <c:pt idx="36" formatCode="#,##0">
                  <c:v>10734.0</c:v>
                </c:pt>
                <c:pt idx="37" formatCode="#,##0">
                  <c:v>13572.0</c:v>
                </c:pt>
                <c:pt idx="38" formatCode="#,##0">
                  <c:v>10874.0</c:v>
                </c:pt>
                <c:pt idx="39" formatCode="#,##0">
                  <c:v>11860.0</c:v>
                </c:pt>
                <c:pt idx="40" formatCode="#,##0">
                  <c:v>13021.0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Sheet1!$U$69</c:f>
              <c:strCache>
                <c:ptCount val="1"/>
                <c:pt idx="0">
                  <c:v>Korea (S)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Sheet1!$U$70:$U$110</c:f>
              <c:numCache>
                <c:formatCode>General</c:formatCode>
                <c:ptCount val="41"/>
                <c:pt idx="0">
                  <c:v>310.0</c:v>
                </c:pt>
                <c:pt idx="1">
                  <c:v>330.0</c:v>
                </c:pt>
                <c:pt idx="2">
                  <c:v>412.0</c:v>
                </c:pt>
                <c:pt idx="3">
                  <c:v>569.0</c:v>
                </c:pt>
                <c:pt idx="4">
                  <c:v>617.0</c:v>
                </c:pt>
                <c:pt idx="5">
                  <c:v>838.0</c:v>
                </c:pt>
                <c:pt idx="6" formatCode="#,##0">
                  <c:v>1060.0</c:v>
                </c:pt>
                <c:pt idx="7" formatCode="#,##0">
                  <c:v>1413.0</c:v>
                </c:pt>
                <c:pt idx="8" formatCode="#,##0">
                  <c:v>1783.0</c:v>
                </c:pt>
                <c:pt idx="9" formatCode="#,##0">
                  <c:v>1691.0</c:v>
                </c:pt>
                <c:pt idx="10" formatCode="#,##0">
                  <c:v>1858.0</c:v>
                </c:pt>
                <c:pt idx="11" formatCode="#,##0">
                  <c:v>1960.0</c:v>
                </c:pt>
                <c:pt idx="12" formatCode="#,##0">
                  <c:v>2147.0</c:v>
                </c:pt>
                <c:pt idx="13" formatCode="#,##0">
                  <c:v>2328.0</c:v>
                </c:pt>
                <c:pt idx="14" formatCode="#,##0">
                  <c:v>2374.0</c:v>
                </c:pt>
                <c:pt idx="15" formatCode="#,##0">
                  <c:v>2711.0</c:v>
                </c:pt>
                <c:pt idx="16" formatCode="#,##0">
                  <c:v>3404.0</c:v>
                </c:pt>
                <c:pt idx="17" formatCode="#,##0">
                  <c:v>4536.0</c:v>
                </c:pt>
                <c:pt idx="18" formatCode="#,##0">
                  <c:v>5542.0</c:v>
                </c:pt>
                <c:pt idx="19" formatCode="#,##0">
                  <c:v>6288.0</c:v>
                </c:pt>
                <c:pt idx="20" formatCode="#,##0">
                  <c:v>7266.0</c:v>
                </c:pt>
                <c:pt idx="21" formatCode="#,##0">
                  <c:v>7719.0</c:v>
                </c:pt>
                <c:pt idx="22" formatCode="#,##0">
                  <c:v>8428.0</c:v>
                </c:pt>
                <c:pt idx="23" formatCode="#,##0">
                  <c:v>9790.0</c:v>
                </c:pt>
                <c:pt idx="24" formatCode="#,##0">
                  <c:v>11845.0</c:v>
                </c:pt>
                <c:pt idx="25" formatCode="#,##0">
                  <c:v>12684.0</c:v>
                </c:pt>
                <c:pt idx="26" formatCode="#,##0">
                  <c:v>11688.0</c:v>
                </c:pt>
                <c:pt idx="27" formatCode="#,##0">
                  <c:v>7726.0</c:v>
                </c:pt>
                <c:pt idx="28" formatCode="#,##0">
                  <c:v>9969.0</c:v>
                </c:pt>
                <c:pt idx="29" formatCode="#,##0">
                  <c:v>11539.0</c:v>
                </c:pt>
                <c:pt idx="30" formatCode="#,##0">
                  <c:v>10894.0</c:v>
                </c:pt>
                <c:pt idx="31" formatCode="#,##0">
                  <c:v>12415.0</c:v>
                </c:pt>
                <c:pt idx="32" formatCode="#,##0">
                  <c:v>13819.0</c:v>
                </c:pt>
                <c:pt idx="33" formatCode="#,##0">
                  <c:v>15462.0</c:v>
                </c:pt>
                <c:pt idx="34" formatCode="#,##0">
                  <c:v>17942.0</c:v>
                </c:pt>
                <c:pt idx="35" formatCode="#,##0">
                  <c:v>20167.0</c:v>
                </c:pt>
                <c:pt idx="36" formatCode="#,##0">
                  <c:v>22130.0</c:v>
                </c:pt>
                <c:pt idx="37" formatCode="#,##0">
                  <c:v>19658.0</c:v>
                </c:pt>
                <c:pt idx="38" formatCode="#,##0">
                  <c:v>17467.0</c:v>
                </c:pt>
                <c:pt idx="39" formatCode="#,##0">
                  <c:v>21090.0</c:v>
                </c:pt>
                <c:pt idx="40" formatCode="#,##0">
                  <c:v>23130.0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Sheet1!$V$69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Sheet1!$V$70:$V$110</c:f>
              <c:numCache>
                <c:formatCode>General</c:formatCode>
                <c:ptCount val="41"/>
                <c:pt idx="19" formatCode="#,##0">
                  <c:v>3822.0</c:v>
                </c:pt>
                <c:pt idx="20" formatCode="#,##0">
                  <c:v>3748.0</c:v>
                </c:pt>
                <c:pt idx="21" formatCode="#,##0">
                  <c:v>3210.0</c:v>
                </c:pt>
                <c:pt idx="22" formatCode="#,##0">
                  <c:v>3009.0</c:v>
                </c:pt>
                <c:pt idx="23" formatCode="#,##0">
                  <c:v>2701.0</c:v>
                </c:pt>
                <c:pt idx="24" formatCode="#,##0">
                  <c:v>2643.0</c:v>
                </c:pt>
                <c:pt idx="25" formatCode="#,##0">
                  <c:v>2592.0</c:v>
                </c:pt>
                <c:pt idx="26" formatCode="#,##0">
                  <c:v>2663.0</c:v>
                </c:pt>
                <c:pt idx="27" formatCode="#,##0">
                  <c:v>1746.0</c:v>
                </c:pt>
                <c:pt idx="28" formatCode="#,##0">
                  <c:v>1272.0</c:v>
                </c:pt>
                <c:pt idx="29" formatCode="#,##0">
                  <c:v>1716.0</c:v>
                </c:pt>
                <c:pt idx="30" formatCode="#,##0">
                  <c:v>2060.0</c:v>
                </c:pt>
                <c:pt idx="31" formatCode="#,##0">
                  <c:v>2319.0</c:v>
                </c:pt>
                <c:pt idx="32" formatCode="#,##0">
                  <c:v>2875.0</c:v>
                </c:pt>
                <c:pt idx="33" formatCode="#,##0">
                  <c:v>3994.0</c:v>
                </c:pt>
                <c:pt idx="34" formatCode="#,##0">
                  <c:v>5160.0</c:v>
                </c:pt>
                <c:pt idx="35" formatCode="#,##0">
                  <c:v>6661.0</c:v>
                </c:pt>
                <c:pt idx="36" formatCode="#,##0">
                  <c:v>8821.0</c:v>
                </c:pt>
                <c:pt idx="37" formatCode="#,##0">
                  <c:v>11261.0</c:v>
                </c:pt>
                <c:pt idx="38" formatCode="#,##0">
                  <c:v>8268.0</c:v>
                </c:pt>
                <c:pt idx="39" formatCode="#,##0">
                  <c:v>10065.0</c:v>
                </c:pt>
                <c:pt idx="40" formatCode="#,##0">
                  <c:v>12586.0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Sheet1!$W$69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Sheet1!$K$70:$K$110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Sheet1!$W$70:$W$110</c:f>
              <c:numCache>
                <c:formatCode>#,##0</c:formatCode>
                <c:ptCount val="41"/>
                <c:pt idx="0">
                  <c:v>2554.0</c:v>
                </c:pt>
                <c:pt idx="1">
                  <c:v>2922.0</c:v>
                </c:pt>
                <c:pt idx="2">
                  <c:v>3309.0</c:v>
                </c:pt>
                <c:pt idx="3">
                  <c:v>3570.0</c:v>
                </c:pt>
                <c:pt idx="4">
                  <c:v>4227.0</c:v>
                </c:pt>
                <c:pt idx="5">
                  <c:v>4065.0</c:v>
                </c:pt>
                <c:pt idx="6">
                  <c:v>4533.0</c:v>
                </c:pt>
                <c:pt idx="7">
                  <c:v>5763.0</c:v>
                </c:pt>
                <c:pt idx="8">
                  <c:v>7455.0</c:v>
                </c:pt>
                <c:pt idx="9">
                  <c:v>9509.0</c:v>
                </c:pt>
                <c:pt idx="10">
                  <c:v>9043.0</c:v>
                </c:pt>
                <c:pt idx="11">
                  <c:v>8588.0</c:v>
                </c:pt>
                <c:pt idx="12">
                  <c:v>8193.0</c:v>
                </c:pt>
                <c:pt idx="13">
                  <c:v>7722.0</c:v>
                </c:pt>
                <c:pt idx="14">
                  <c:v>8079.0</c:v>
                </c:pt>
                <c:pt idx="15">
                  <c:v>9955.0</c:v>
                </c:pt>
                <c:pt idx="16">
                  <c:v>12201.0</c:v>
                </c:pt>
                <c:pt idx="17">
                  <c:v>14821.0</c:v>
                </c:pt>
                <c:pt idx="18">
                  <c:v>14873.0</c:v>
                </c:pt>
                <c:pt idx="19">
                  <c:v>17393.0</c:v>
                </c:pt>
                <c:pt idx="20">
                  <c:v>18120.0</c:v>
                </c:pt>
                <c:pt idx="21">
                  <c:v>18817.0</c:v>
                </c:pt>
                <c:pt idx="22">
                  <c:v>16827.0</c:v>
                </c:pt>
                <c:pt idx="23">
                  <c:v>18291.0</c:v>
                </c:pt>
                <c:pt idx="24">
                  <c:v>19795.0</c:v>
                </c:pt>
                <c:pt idx="25">
                  <c:v>20831.0</c:v>
                </c:pt>
                <c:pt idx="26">
                  <c:v>23349.0</c:v>
                </c:pt>
                <c:pt idx="27">
                  <c:v>25189.0</c:v>
                </c:pt>
                <c:pt idx="28">
                  <c:v>25436.0</c:v>
                </c:pt>
                <c:pt idx="29">
                  <c:v>24960.0</c:v>
                </c:pt>
                <c:pt idx="30">
                  <c:v>24904.0</c:v>
                </c:pt>
                <c:pt idx="31">
                  <c:v>27323.0</c:v>
                </c:pt>
                <c:pt idx="32">
                  <c:v>31523.0</c:v>
                </c:pt>
                <c:pt idx="33">
                  <c:v>37199.0</c:v>
                </c:pt>
                <c:pt idx="34">
                  <c:v>38755.0</c:v>
                </c:pt>
                <c:pt idx="35">
                  <c:v>40717.0</c:v>
                </c:pt>
                <c:pt idx="36">
                  <c:v>46965.0</c:v>
                </c:pt>
                <c:pt idx="37">
                  <c:v>44150.0</c:v>
                </c:pt>
                <c:pt idx="38">
                  <c:v>35856.0</c:v>
                </c:pt>
                <c:pt idx="39">
                  <c:v>36840.0</c:v>
                </c:pt>
                <c:pt idx="40">
                  <c:v>39308.0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689016"/>
        <c:axId val="-2146891960"/>
      </c:lineChart>
      <c:catAx>
        <c:axId val="-2146689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Source</a:t>
                </a:r>
                <a:r>
                  <a:rPr lang="en-US" baseline="0"/>
                  <a:t> National Accounts UN  Data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501266303250555"/>
              <c:y val="0.9522673031026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46891960"/>
        <c:crosses val="autoZero"/>
        <c:auto val="1"/>
        <c:lblAlgn val="ctr"/>
        <c:lblOffset val="100"/>
        <c:noMultiLvlLbl val="0"/>
      </c:catAx>
      <c:valAx>
        <c:axId val="-2146891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146689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Spending on </a:t>
            </a:r>
            <a:r>
              <a:rPr lang="en-US" dirty="0" smtClean="0"/>
              <a:t>Health 2008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'[Health Spend.xlsx]Sheet1'!$C$9:$C$11</c:f>
              <c:strCache>
                <c:ptCount val="1"/>
                <c:pt idx="0">
                  <c:v>Spending on health 2009 Selected countries Total $US</c:v>
                </c:pt>
              </c:strCache>
            </c:strRef>
          </c:tx>
          <c:marker>
            <c:symbol val="none"/>
          </c:marker>
          <c:cat>
            <c:strRef>
              <c:f>'[Health Spend.xlsx]Sheet1'!$B$12:$B$24</c:f>
              <c:strCache>
                <c:ptCount val="13"/>
                <c:pt idx="0">
                  <c:v>USA</c:v>
                </c:pt>
                <c:pt idx="1">
                  <c:v>Germany</c:v>
                </c:pt>
                <c:pt idx="2">
                  <c:v>UK</c:v>
                </c:pt>
                <c:pt idx="3">
                  <c:v>Japan</c:v>
                </c:pt>
                <c:pt idx="4">
                  <c:v>Botswana</c:v>
                </c:pt>
                <c:pt idx="5">
                  <c:v>Russia</c:v>
                </c:pt>
                <c:pt idx="6">
                  <c:v>Libya</c:v>
                </c:pt>
                <c:pt idx="7">
                  <c:v>Cuba</c:v>
                </c:pt>
                <c:pt idx="8">
                  <c:v>China</c:v>
                </c:pt>
                <c:pt idx="9">
                  <c:v>Paraguay</c:v>
                </c:pt>
                <c:pt idx="10">
                  <c:v>Rwamda</c:v>
                </c:pt>
                <c:pt idx="11">
                  <c:v>Pakistan</c:v>
                </c:pt>
                <c:pt idx="12">
                  <c:v> Congo</c:v>
                </c:pt>
              </c:strCache>
            </c:strRef>
          </c:cat>
          <c:val>
            <c:numRef>
              <c:f>'[Health Spend.xlsx]Sheet1'!$C$12:$C$24</c:f>
              <c:numCache>
                <c:formatCode>General</c:formatCode>
                <c:ptCount val="13"/>
                <c:pt idx="0">
                  <c:v>7960.0</c:v>
                </c:pt>
                <c:pt idx="1">
                  <c:v>4219.0</c:v>
                </c:pt>
                <c:pt idx="2">
                  <c:v>3438.0</c:v>
                </c:pt>
                <c:pt idx="3">
                  <c:v>3054.0</c:v>
                </c:pt>
                <c:pt idx="4" formatCode="0">
                  <c:v>1296.0</c:v>
                </c:pt>
                <c:pt idx="5">
                  <c:v>1043.0</c:v>
                </c:pt>
                <c:pt idx="6">
                  <c:v>722.0</c:v>
                </c:pt>
                <c:pt idx="7">
                  <c:v>478.0</c:v>
                </c:pt>
                <c:pt idx="8">
                  <c:v>347.0</c:v>
                </c:pt>
                <c:pt idx="9">
                  <c:v>296.0</c:v>
                </c:pt>
                <c:pt idx="10">
                  <c:v>111.0</c:v>
                </c:pt>
                <c:pt idx="11">
                  <c:v>57.0</c:v>
                </c:pt>
                <c:pt idx="12">
                  <c:v>31.0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225080"/>
        <c:axId val="-2147230520"/>
      </c:lineChart>
      <c:lineChart>
        <c:grouping val="standard"/>
        <c:varyColors val="0"/>
        <c:ser>
          <c:idx val="1"/>
          <c:order val="1"/>
          <c:tx>
            <c:strRef>
              <c:f>'[Health Spend.xlsx]Sheet1'!$D$9:$D$11</c:f>
              <c:strCache>
                <c:ptCount val="1"/>
                <c:pt idx="0">
                  <c:v>Spending on health 2009 Selected countries % GDP</c:v>
                </c:pt>
              </c:strCache>
            </c:strRef>
          </c:tx>
          <c:marker>
            <c:symbol val="none"/>
          </c:marker>
          <c:cat>
            <c:strRef>
              <c:f>'[Health Spend.xlsx]Sheet1'!$B$12:$B$24</c:f>
              <c:strCache>
                <c:ptCount val="13"/>
                <c:pt idx="0">
                  <c:v>USA</c:v>
                </c:pt>
                <c:pt idx="1">
                  <c:v>Germany</c:v>
                </c:pt>
                <c:pt idx="2">
                  <c:v>UK</c:v>
                </c:pt>
                <c:pt idx="3">
                  <c:v>Japan</c:v>
                </c:pt>
                <c:pt idx="4">
                  <c:v>Botswana</c:v>
                </c:pt>
                <c:pt idx="5">
                  <c:v>Russia</c:v>
                </c:pt>
                <c:pt idx="6">
                  <c:v>Libya</c:v>
                </c:pt>
                <c:pt idx="7">
                  <c:v>Cuba</c:v>
                </c:pt>
                <c:pt idx="8">
                  <c:v>China</c:v>
                </c:pt>
                <c:pt idx="9">
                  <c:v>Paraguay</c:v>
                </c:pt>
                <c:pt idx="10">
                  <c:v>Rwamda</c:v>
                </c:pt>
                <c:pt idx="11">
                  <c:v>Pakistan</c:v>
                </c:pt>
                <c:pt idx="12">
                  <c:v> Congo</c:v>
                </c:pt>
              </c:strCache>
            </c:strRef>
          </c:cat>
          <c:val>
            <c:numRef>
              <c:f>'[Health Spend.xlsx]Sheet1'!$D$12:$D$24</c:f>
              <c:numCache>
                <c:formatCode>General</c:formatCode>
                <c:ptCount val="13"/>
                <c:pt idx="0">
                  <c:v>17.4</c:v>
                </c:pt>
                <c:pt idx="1">
                  <c:v>11.7</c:v>
                </c:pt>
                <c:pt idx="2">
                  <c:v>9.8</c:v>
                </c:pt>
                <c:pt idx="3">
                  <c:v>10.6</c:v>
                </c:pt>
                <c:pt idx="4">
                  <c:v>10.0</c:v>
                </c:pt>
                <c:pt idx="5">
                  <c:v>5.6</c:v>
                </c:pt>
                <c:pt idx="6">
                  <c:v>3.9</c:v>
                </c:pt>
                <c:pt idx="7">
                  <c:v>12.2</c:v>
                </c:pt>
                <c:pt idx="8">
                  <c:v>5.1</c:v>
                </c:pt>
                <c:pt idx="9">
                  <c:v>6.6</c:v>
                </c:pt>
                <c:pt idx="10">
                  <c:v>10.1</c:v>
                </c:pt>
                <c:pt idx="11">
                  <c:v>2.2</c:v>
                </c:pt>
                <c:pt idx="12">
                  <c:v>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359560"/>
        <c:axId val="-2147288552"/>
      </c:lineChart>
      <c:catAx>
        <c:axId val="-21472250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7230520"/>
        <c:crosses val="autoZero"/>
        <c:auto val="1"/>
        <c:lblAlgn val="ctr"/>
        <c:lblOffset val="100"/>
        <c:noMultiLvlLbl val="0"/>
      </c:catAx>
      <c:valAx>
        <c:axId val="-2147230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7225080"/>
        <c:crosses val="autoZero"/>
        <c:crossBetween val="between"/>
      </c:valAx>
      <c:valAx>
        <c:axId val="-21472885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GDP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7359560"/>
        <c:crosses val="max"/>
        <c:crossBetween val="between"/>
      </c:valAx>
      <c:catAx>
        <c:axId val="-21473595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72885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Teaching hours per year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Primary</c:v>
                </c:pt>
              </c:strCache>
            </c:strRef>
          </c:tx>
          <c:invertIfNegative val="0"/>
          <c:cat>
            <c:strRef>
              <c:f>Sheet1!$B$34:$B$43</c:f>
              <c:strCache>
                <c:ptCount val="10"/>
                <c:pt idx="0">
                  <c:v>Indonesia (2008)</c:v>
                </c:pt>
                <c:pt idx="1">
                  <c:v>Malaysia (2007)</c:v>
                </c:pt>
                <c:pt idx="2">
                  <c:v>Philippines (2008)</c:v>
                </c:pt>
                <c:pt idx="3">
                  <c:v>Russian Federation (2007)</c:v>
                </c:pt>
                <c:pt idx="4">
                  <c:v>Sri Lanka (2008)</c:v>
                </c:pt>
                <c:pt idx="5">
                  <c:v>Thailand (2009)</c:v>
                </c:pt>
                <c:pt idx="6">
                  <c:v>Australia (2007)</c:v>
                </c:pt>
                <c:pt idx="7">
                  <c:v>Japan (2007)</c:v>
                </c:pt>
                <c:pt idx="8">
                  <c:v>New Zealand (2007)</c:v>
                </c:pt>
                <c:pt idx="9">
                  <c:v>Republic of Korea (2007)</c:v>
                </c:pt>
              </c:strCache>
            </c:strRef>
          </c:cat>
          <c:val>
            <c:numRef>
              <c:f>Sheet1!$C$34:$C$43</c:f>
              <c:numCache>
                <c:formatCode>General</c:formatCode>
                <c:ptCount val="10"/>
                <c:pt idx="0">
                  <c:v>1260.0</c:v>
                </c:pt>
                <c:pt idx="1">
                  <c:v>650.0</c:v>
                </c:pt>
                <c:pt idx="2" formatCode="#,##0">
                  <c:v>1182.0</c:v>
                </c:pt>
                <c:pt idx="3">
                  <c:v>656.0</c:v>
                </c:pt>
                <c:pt idx="4" formatCode="#,##0">
                  <c:v>1056.0</c:v>
                </c:pt>
                <c:pt idx="5">
                  <c:v>740.0</c:v>
                </c:pt>
                <c:pt idx="6">
                  <c:v>877.0</c:v>
                </c:pt>
                <c:pt idx="7">
                  <c:v>705.0</c:v>
                </c:pt>
                <c:pt idx="8">
                  <c:v>985.0</c:v>
                </c:pt>
                <c:pt idx="9">
                  <c:v>755.0</c:v>
                </c:pt>
              </c:numCache>
            </c:numRef>
          </c:val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Lower Secondary</c:v>
                </c:pt>
              </c:strCache>
            </c:strRef>
          </c:tx>
          <c:invertIfNegative val="0"/>
          <c:cat>
            <c:strRef>
              <c:f>Sheet1!$B$34:$B$43</c:f>
              <c:strCache>
                <c:ptCount val="10"/>
                <c:pt idx="0">
                  <c:v>Indonesia (2008)</c:v>
                </c:pt>
                <c:pt idx="1">
                  <c:v>Malaysia (2007)</c:v>
                </c:pt>
                <c:pt idx="2">
                  <c:v>Philippines (2008)</c:v>
                </c:pt>
                <c:pt idx="3">
                  <c:v>Russian Federation (2007)</c:v>
                </c:pt>
                <c:pt idx="4">
                  <c:v>Sri Lanka (2008)</c:v>
                </c:pt>
                <c:pt idx="5">
                  <c:v>Thailand (2009)</c:v>
                </c:pt>
                <c:pt idx="6">
                  <c:v>Australia (2007)</c:v>
                </c:pt>
                <c:pt idx="7">
                  <c:v>Japan (2007)</c:v>
                </c:pt>
                <c:pt idx="8">
                  <c:v>New Zealand (2007)</c:v>
                </c:pt>
                <c:pt idx="9">
                  <c:v>Republic of Korea (2007)</c:v>
                </c:pt>
              </c:strCache>
            </c:strRef>
          </c:cat>
          <c:val>
            <c:numRef>
              <c:f>Sheet1!$D$34:$D$43</c:f>
              <c:numCache>
                <c:formatCode>General</c:formatCode>
                <c:ptCount val="10"/>
                <c:pt idx="0">
                  <c:v>738.0</c:v>
                </c:pt>
                <c:pt idx="1">
                  <c:v>650.0</c:v>
                </c:pt>
                <c:pt idx="2" formatCode="#,##0">
                  <c:v>1182.0</c:v>
                </c:pt>
                <c:pt idx="3">
                  <c:v>845.0</c:v>
                </c:pt>
                <c:pt idx="4" formatCode="#,##0">
                  <c:v>1218.0</c:v>
                </c:pt>
                <c:pt idx="5">
                  <c:v>925.0</c:v>
                </c:pt>
                <c:pt idx="6">
                  <c:v>815.0</c:v>
                </c:pt>
                <c:pt idx="7">
                  <c:v>600.0</c:v>
                </c:pt>
                <c:pt idx="8">
                  <c:v>968.0</c:v>
                </c:pt>
                <c:pt idx="9">
                  <c:v>545.0</c:v>
                </c:pt>
              </c:numCache>
            </c:numRef>
          </c:val>
        </c:ser>
        <c:ser>
          <c:idx val="2"/>
          <c:order val="2"/>
          <c:tx>
            <c:strRef>
              <c:f>Sheet1!$E$33</c:f>
              <c:strCache>
                <c:ptCount val="1"/>
              </c:strCache>
            </c:strRef>
          </c:tx>
          <c:invertIfNegative val="0"/>
          <c:cat>
            <c:strRef>
              <c:f>Sheet1!$B$34:$B$43</c:f>
              <c:strCache>
                <c:ptCount val="10"/>
                <c:pt idx="0">
                  <c:v>Indonesia (2008)</c:v>
                </c:pt>
                <c:pt idx="1">
                  <c:v>Malaysia (2007)</c:v>
                </c:pt>
                <c:pt idx="2">
                  <c:v>Philippines (2008)</c:v>
                </c:pt>
                <c:pt idx="3">
                  <c:v>Russian Federation (2007)</c:v>
                </c:pt>
                <c:pt idx="4">
                  <c:v>Sri Lanka (2008)</c:v>
                </c:pt>
                <c:pt idx="5">
                  <c:v>Thailand (2009)</c:v>
                </c:pt>
                <c:pt idx="6">
                  <c:v>Australia (2007)</c:v>
                </c:pt>
                <c:pt idx="7">
                  <c:v>Japan (2007)</c:v>
                </c:pt>
                <c:pt idx="8">
                  <c:v>New Zealand (2007)</c:v>
                </c:pt>
                <c:pt idx="9">
                  <c:v>Republic of Korea (2007)</c:v>
                </c:pt>
              </c:strCache>
            </c:strRef>
          </c:cat>
          <c:val>
            <c:numRef>
              <c:f>Sheet1!$E$34:$E$43</c:f>
              <c:numCache>
                <c:formatCode>General</c:formatCode>
                <c:ptCount val="10"/>
              </c:numCache>
            </c:numRef>
          </c:val>
        </c:ser>
        <c:ser>
          <c:idx val="3"/>
          <c:order val="3"/>
          <c:tx>
            <c:strRef>
              <c:f>Sheet1!$F$33</c:f>
              <c:strCache>
                <c:ptCount val="1"/>
              </c:strCache>
            </c:strRef>
          </c:tx>
          <c:invertIfNegative val="0"/>
          <c:cat>
            <c:strRef>
              <c:f>Sheet1!$B$34:$B$43</c:f>
              <c:strCache>
                <c:ptCount val="10"/>
                <c:pt idx="0">
                  <c:v>Indonesia (2008)</c:v>
                </c:pt>
                <c:pt idx="1">
                  <c:v>Malaysia (2007)</c:v>
                </c:pt>
                <c:pt idx="2">
                  <c:v>Philippines (2008)</c:v>
                </c:pt>
                <c:pt idx="3">
                  <c:v>Russian Federation (2007)</c:v>
                </c:pt>
                <c:pt idx="4">
                  <c:v>Sri Lanka (2008)</c:v>
                </c:pt>
                <c:pt idx="5">
                  <c:v>Thailand (2009)</c:v>
                </c:pt>
                <c:pt idx="6">
                  <c:v>Australia (2007)</c:v>
                </c:pt>
                <c:pt idx="7">
                  <c:v>Japan (2007)</c:v>
                </c:pt>
                <c:pt idx="8">
                  <c:v>New Zealand (2007)</c:v>
                </c:pt>
                <c:pt idx="9">
                  <c:v>Republic of Korea (2007)</c:v>
                </c:pt>
              </c:strCache>
            </c:strRef>
          </c:cat>
          <c:val>
            <c:numRef>
              <c:f>Sheet1!$F$34:$F$43</c:f>
            </c:numRef>
          </c:val>
        </c:ser>
        <c:ser>
          <c:idx val="4"/>
          <c:order val="4"/>
          <c:tx>
            <c:strRef>
              <c:f>Sheet1!$G$33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Sheet1!$B$34:$B$43</c:f>
              <c:strCache>
                <c:ptCount val="10"/>
                <c:pt idx="0">
                  <c:v>Indonesia (2008)</c:v>
                </c:pt>
                <c:pt idx="1">
                  <c:v>Malaysia (2007)</c:v>
                </c:pt>
                <c:pt idx="2">
                  <c:v>Philippines (2008)</c:v>
                </c:pt>
                <c:pt idx="3">
                  <c:v>Russian Federation (2007)</c:v>
                </c:pt>
                <c:pt idx="4">
                  <c:v>Sri Lanka (2008)</c:v>
                </c:pt>
                <c:pt idx="5">
                  <c:v>Thailand (2009)</c:v>
                </c:pt>
                <c:pt idx="6">
                  <c:v>Australia (2007)</c:v>
                </c:pt>
                <c:pt idx="7">
                  <c:v>Japan (2007)</c:v>
                </c:pt>
                <c:pt idx="8">
                  <c:v>New Zealand (2007)</c:v>
                </c:pt>
                <c:pt idx="9">
                  <c:v>Republic of Korea (2007)</c:v>
                </c:pt>
              </c:strCache>
            </c:strRef>
          </c:cat>
          <c:val>
            <c:numRef>
              <c:f>Sheet1!$G$34:$G$43</c:f>
              <c:numCache>
                <c:formatCode>#,##0</c:formatCode>
                <c:ptCount val="10"/>
                <c:pt idx="0" formatCode="General">
                  <c:v>1998.0</c:v>
                </c:pt>
                <c:pt idx="1">
                  <c:v>1300.0</c:v>
                </c:pt>
                <c:pt idx="2" formatCode="General">
                  <c:v>2364.0</c:v>
                </c:pt>
                <c:pt idx="3">
                  <c:v>1501.0</c:v>
                </c:pt>
                <c:pt idx="4" formatCode="General">
                  <c:v>2274.0</c:v>
                </c:pt>
                <c:pt idx="5">
                  <c:v>1665.0</c:v>
                </c:pt>
                <c:pt idx="6" formatCode="General">
                  <c:v>1692.0</c:v>
                </c:pt>
                <c:pt idx="7">
                  <c:v>1305.0</c:v>
                </c:pt>
                <c:pt idx="8" formatCode="General">
                  <c:v>1953.0</c:v>
                </c:pt>
                <c:pt idx="9">
                  <c:v>1300.0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6344904"/>
        <c:axId val="-2126504648"/>
        <c:axId val="0"/>
      </c:bar3DChart>
      <c:catAx>
        <c:axId val="21163449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504648"/>
        <c:crosses val="autoZero"/>
        <c:auto val="1"/>
        <c:lblAlgn val="ctr"/>
        <c:lblOffset val="100"/>
        <c:noMultiLvlLbl val="0"/>
      </c:catAx>
      <c:valAx>
        <c:axId val="-2126504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6344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Agriculture</a:t>
            </a:r>
          </a:p>
          <a:p>
            <a:pPr>
              <a:defRPr/>
            </a:pPr>
            <a:r>
              <a:rPr lang="en-US" dirty="0" smtClean="0"/>
              <a:t>FAO </a:t>
            </a:r>
            <a:r>
              <a:rPr lang="en-US" dirty="0"/>
              <a:t>Gross</a:t>
            </a:r>
            <a:r>
              <a:rPr lang="en-US" baseline="0" dirty="0"/>
              <a:t> and Net Per Capita Production Indices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Production Index 2004 -2006 =100</c:v>
                </c:pt>
              </c:strCache>
            </c:strRef>
          </c:tx>
          <c:marker>
            <c:symbol val="none"/>
          </c:marker>
          <c:cat>
            <c:numRef>
              <c:f>Sheet1!$B$4:$B$53</c:f>
              <c:numCache>
                <c:formatCode>General</c:formatCode>
                <c:ptCount val="50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</c:numCache>
            </c:numRef>
          </c:cat>
          <c:val>
            <c:numRef>
              <c:f>Sheet1!$C$4:$C$53</c:f>
              <c:numCache>
                <c:formatCode>General</c:formatCode>
                <c:ptCount val="50"/>
                <c:pt idx="0">
                  <c:v>36.09</c:v>
                </c:pt>
                <c:pt idx="1">
                  <c:v>37.2</c:v>
                </c:pt>
                <c:pt idx="2">
                  <c:v>38.26</c:v>
                </c:pt>
                <c:pt idx="3">
                  <c:v>39.54</c:v>
                </c:pt>
                <c:pt idx="4">
                  <c:v>40.39</c:v>
                </c:pt>
                <c:pt idx="5">
                  <c:v>41.83</c:v>
                </c:pt>
                <c:pt idx="6">
                  <c:v>43.34</c:v>
                </c:pt>
                <c:pt idx="7">
                  <c:v>44.64</c:v>
                </c:pt>
                <c:pt idx="8">
                  <c:v>44.85</c:v>
                </c:pt>
                <c:pt idx="9">
                  <c:v>46.26</c:v>
                </c:pt>
                <c:pt idx="10">
                  <c:v>47.45</c:v>
                </c:pt>
                <c:pt idx="11">
                  <c:v>47.29</c:v>
                </c:pt>
                <c:pt idx="12">
                  <c:v>49.85</c:v>
                </c:pt>
                <c:pt idx="13">
                  <c:v>50.24</c:v>
                </c:pt>
                <c:pt idx="14">
                  <c:v>51.24</c:v>
                </c:pt>
                <c:pt idx="15">
                  <c:v>52.42</c:v>
                </c:pt>
                <c:pt idx="16">
                  <c:v>53.76</c:v>
                </c:pt>
                <c:pt idx="17">
                  <c:v>56.14</c:v>
                </c:pt>
                <c:pt idx="18">
                  <c:v>56.92</c:v>
                </c:pt>
                <c:pt idx="19">
                  <c:v>57.06</c:v>
                </c:pt>
                <c:pt idx="20">
                  <c:v>58.95</c:v>
                </c:pt>
                <c:pt idx="21">
                  <c:v>60.9</c:v>
                </c:pt>
                <c:pt idx="22">
                  <c:v>61.05</c:v>
                </c:pt>
                <c:pt idx="23">
                  <c:v>64.29</c:v>
                </c:pt>
                <c:pt idx="24">
                  <c:v>63.44</c:v>
                </c:pt>
                <c:pt idx="25">
                  <c:v>66.58</c:v>
                </c:pt>
                <c:pt idx="26">
                  <c:v>67.27</c:v>
                </c:pt>
                <c:pt idx="27">
                  <c:v>68.12</c:v>
                </c:pt>
                <c:pt idx="28">
                  <c:v>70.48</c:v>
                </c:pt>
                <c:pt idx="29">
                  <c:v>72.36</c:v>
                </c:pt>
                <c:pt idx="30">
                  <c:v>72.65000000000001</c:v>
                </c:pt>
                <c:pt idx="31">
                  <c:v>74.33</c:v>
                </c:pt>
                <c:pt idx="32">
                  <c:v>74.91</c:v>
                </c:pt>
                <c:pt idx="33">
                  <c:v>76.93</c:v>
                </c:pt>
                <c:pt idx="34">
                  <c:v>78.38</c:v>
                </c:pt>
                <c:pt idx="35">
                  <c:v>81.73</c:v>
                </c:pt>
                <c:pt idx="36">
                  <c:v>83.22</c:v>
                </c:pt>
                <c:pt idx="37">
                  <c:v>84.53</c:v>
                </c:pt>
                <c:pt idx="38">
                  <c:v>87.18000000000001</c:v>
                </c:pt>
                <c:pt idx="39">
                  <c:v>88.79</c:v>
                </c:pt>
                <c:pt idx="40">
                  <c:v>90.16</c:v>
                </c:pt>
                <c:pt idx="41">
                  <c:v>91.21</c:v>
                </c:pt>
                <c:pt idx="42">
                  <c:v>93.85</c:v>
                </c:pt>
                <c:pt idx="43">
                  <c:v>98.0</c:v>
                </c:pt>
                <c:pt idx="44">
                  <c:v>100.0</c:v>
                </c:pt>
                <c:pt idx="45">
                  <c:v>102.0</c:v>
                </c:pt>
                <c:pt idx="46">
                  <c:v>105.05</c:v>
                </c:pt>
                <c:pt idx="47">
                  <c:v>109.03</c:v>
                </c:pt>
                <c:pt idx="48">
                  <c:v>109.78</c:v>
                </c:pt>
                <c:pt idx="49">
                  <c:v>111.64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779512"/>
        <c:axId val="2135056408"/>
      </c:lineChart>
      <c:lineChart>
        <c:grouping val="standar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Net Per Capita  Production Index 2004 - 2006 = 100</c:v>
                </c:pt>
              </c:strCache>
            </c:strRef>
          </c:tx>
          <c:marker>
            <c:symbol val="none"/>
          </c:marker>
          <c:cat>
            <c:numRef>
              <c:f>Sheet1!$B$4:$B$53</c:f>
              <c:numCache>
                <c:formatCode>General</c:formatCode>
                <c:ptCount val="50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</c:numCache>
            </c:numRef>
          </c:cat>
          <c:val>
            <c:numRef>
              <c:f>Sheet1!$D$4:$D$53</c:f>
              <c:numCache>
                <c:formatCode>General</c:formatCode>
                <c:ptCount val="50"/>
                <c:pt idx="0">
                  <c:v>73.32</c:v>
                </c:pt>
                <c:pt idx="1">
                  <c:v>74.24</c:v>
                </c:pt>
                <c:pt idx="2">
                  <c:v>74.96</c:v>
                </c:pt>
                <c:pt idx="3">
                  <c:v>75.98</c:v>
                </c:pt>
                <c:pt idx="4">
                  <c:v>75.68000000000001</c:v>
                </c:pt>
                <c:pt idx="5">
                  <c:v>75.75</c:v>
                </c:pt>
                <c:pt idx="6">
                  <c:v>78.04</c:v>
                </c:pt>
                <c:pt idx="7">
                  <c:v>78.53</c:v>
                </c:pt>
                <c:pt idx="8">
                  <c:v>88.19</c:v>
                </c:pt>
                <c:pt idx="9">
                  <c:v>88.93</c:v>
                </c:pt>
                <c:pt idx="10">
                  <c:v>78.35</c:v>
                </c:pt>
                <c:pt idx="11">
                  <c:v>76.3</c:v>
                </c:pt>
                <c:pt idx="12">
                  <c:v>78.99</c:v>
                </c:pt>
                <c:pt idx="13">
                  <c:v>78.65000000000001</c:v>
                </c:pt>
                <c:pt idx="14">
                  <c:v>78.94</c:v>
                </c:pt>
                <c:pt idx="15">
                  <c:v>79.41</c:v>
                </c:pt>
                <c:pt idx="16">
                  <c:v>79.68000000000001</c:v>
                </c:pt>
                <c:pt idx="17">
                  <c:v>81.87</c:v>
                </c:pt>
                <c:pt idx="18">
                  <c:v>81.51</c:v>
                </c:pt>
                <c:pt idx="19">
                  <c:v>80.63</c:v>
                </c:pt>
                <c:pt idx="20">
                  <c:v>82.0</c:v>
                </c:pt>
                <c:pt idx="21">
                  <c:v>83.34</c:v>
                </c:pt>
                <c:pt idx="22">
                  <c:v>82.04</c:v>
                </c:pt>
                <c:pt idx="23">
                  <c:v>84.99</c:v>
                </c:pt>
                <c:pt idx="24">
                  <c:v>85.24</c:v>
                </c:pt>
                <c:pt idx="25">
                  <c:v>85.14</c:v>
                </c:pt>
                <c:pt idx="26">
                  <c:v>84.53</c:v>
                </c:pt>
                <c:pt idx="27">
                  <c:v>84.51</c:v>
                </c:pt>
                <c:pt idx="28">
                  <c:v>86.1</c:v>
                </c:pt>
                <c:pt idx="29">
                  <c:v>87.19</c:v>
                </c:pt>
                <c:pt idx="30">
                  <c:v>86.28</c:v>
                </c:pt>
                <c:pt idx="31">
                  <c:v>86.86</c:v>
                </c:pt>
                <c:pt idx="32">
                  <c:v>86.02</c:v>
                </c:pt>
                <c:pt idx="33">
                  <c:v>87.16999999999998</c:v>
                </c:pt>
                <c:pt idx="34">
                  <c:v>87.85</c:v>
                </c:pt>
                <c:pt idx="35">
                  <c:v>90.46</c:v>
                </c:pt>
                <c:pt idx="36">
                  <c:v>91.16</c:v>
                </c:pt>
                <c:pt idx="37">
                  <c:v>91.52</c:v>
                </c:pt>
                <c:pt idx="38">
                  <c:v>93.41</c:v>
                </c:pt>
                <c:pt idx="39">
                  <c:v>93.78</c:v>
                </c:pt>
                <c:pt idx="40">
                  <c:v>93.91</c:v>
                </c:pt>
                <c:pt idx="41">
                  <c:v>94.04</c:v>
                </c:pt>
                <c:pt idx="42">
                  <c:v>95.77</c:v>
                </c:pt>
                <c:pt idx="43">
                  <c:v>101.6</c:v>
                </c:pt>
                <c:pt idx="44">
                  <c:v>100.0</c:v>
                </c:pt>
                <c:pt idx="45">
                  <c:v>101.17</c:v>
                </c:pt>
                <c:pt idx="46">
                  <c:v>103.06</c:v>
                </c:pt>
                <c:pt idx="47">
                  <c:v>105.63</c:v>
                </c:pt>
                <c:pt idx="48">
                  <c:v>105.66</c:v>
                </c:pt>
                <c:pt idx="49">
                  <c:v>106.27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694088"/>
        <c:axId val="2134926456"/>
      </c:lineChart>
      <c:catAx>
        <c:axId val="2116779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056408"/>
        <c:crosses val="autoZero"/>
        <c:auto val="1"/>
        <c:lblAlgn val="ctr"/>
        <c:lblOffset val="100"/>
        <c:noMultiLvlLbl val="0"/>
      </c:catAx>
      <c:valAx>
        <c:axId val="2135056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779512"/>
        <c:crosses val="autoZero"/>
        <c:crossBetween val="between"/>
      </c:valAx>
      <c:valAx>
        <c:axId val="2134926456"/>
        <c:scaling>
          <c:orientation val="minMax"/>
          <c:min val="70.0"/>
        </c:scaling>
        <c:delete val="0"/>
        <c:axPos val="r"/>
        <c:numFmt formatCode="General" sourceLinked="1"/>
        <c:majorTickMark val="out"/>
        <c:minorTickMark val="none"/>
        <c:tickLblPos val="nextTo"/>
        <c:crossAx val="2115694088"/>
        <c:crosses val="max"/>
        <c:crossBetween val="between"/>
      </c:valAx>
      <c:catAx>
        <c:axId val="2115694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49264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Changes</a:t>
            </a:r>
            <a:r>
              <a:rPr lang="en-US" baseline="0"/>
              <a:t> in Per Caput Food Production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Production Index 2004 -2006 =100</c:v>
                </c:pt>
              </c:strCache>
            </c:strRef>
          </c:tx>
          <c:marker>
            <c:symbol val="none"/>
          </c:marker>
          <c:cat>
            <c:numRef>
              <c:f>Sheet1!$B$4:$B$53</c:f>
              <c:numCache>
                <c:formatCode>General</c:formatCode>
                <c:ptCount val="50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</c:numCache>
            </c:numRef>
          </c:cat>
          <c:val>
            <c:numRef>
              <c:f>Sheet1!$C$4:$C$53</c:f>
              <c:numCache>
                <c:formatCode>General</c:formatCode>
                <c:ptCount val="50"/>
                <c:pt idx="0">
                  <c:v>36.09</c:v>
                </c:pt>
                <c:pt idx="1">
                  <c:v>37.2</c:v>
                </c:pt>
                <c:pt idx="2">
                  <c:v>38.26</c:v>
                </c:pt>
                <c:pt idx="3">
                  <c:v>39.54</c:v>
                </c:pt>
                <c:pt idx="4">
                  <c:v>40.39</c:v>
                </c:pt>
                <c:pt idx="5">
                  <c:v>41.83</c:v>
                </c:pt>
                <c:pt idx="6">
                  <c:v>43.34</c:v>
                </c:pt>
                <c:pt idx="7">
                  <c:v>44.64</c:v>
                </c:pt>
                <c:pt idx="8">
                  <c:v>44.85</c:v>
                </c:pt>
                <c:pt idx="9">
                  <c:v>46.26</c:v>
                </c:pt>
                <c:pt idx="10">
                  <c:v>47.45</c:v>
                </c:pt>
                <c:pt idx="11">
                  <c:v>47.29</c:v>
                </c:pt>
                <c:pt idx="12">
                  <c:v>49.85</c:v>
                </c:pt>
                <c:pt idx="13">
                  <c:v>50.24</c:v>
                </c:pt>
                <c:pt idx="14">
                  <c:v>51.24</c:v>
                </c:pt>
                <c:pt idx="15">
                  <c:v>52.42</c:v>
                </c:pt>
                <c:pt idx="16">
                  <c:v>53.76</c:v>
                </c:pt>
                <c:pt idx="17">
                  <c:v>56.14</c:v>
                </c:pt>
                <c:pt idx="18">
                  <c:v>56.92</c:v>
                </c:pt>
                <c:pt idx="19">
                  <c:v>57.06</c:v>
                </c:pt>
                <c:pt idx="20">
                  <c:v>58.95</c:v>
                </c:pt>
                <c:pt idx="21">
                  <c:v>60.9</c:v>
                </c:pt>
                <c:pt idx="22">
                  <c:v>61.05</c:v>
                </c:pt>
                <c:pt idx="23">
                  <c:v>64.29</c:v>
                </c:pt>
                <c:pt idx="24">
                  <c:v>63.44</c:v>
                </c:pt>
                <c:pt idx="25">
                  <c:v>66.58</c:v>
                </c:pt>
                <c:pt idx="26">
                  <c:v>67.27</c:v>
                </c:pt>
                <c:pt idx="27">
                  <c:v>68.12</c:v>
                </c:pt>
                <c:pt idx="28">
                  <c:v>70.48</c:v>
                </c:pt>
                <c:pt idx="29">
                  <c:v>72.36</c:v>
                </c:pt>
                <c:pt idx="30">
                  <c:v>72.65000000000001</c:v>
                </c:pt>
                <c:pt idx="31">
                  <c:v>74.33</c:v>
                </c:pt>
                <c:pt idx="32">
                  <c:v>74.91</c:v>
                </c:pt>
                <c:pt idx="33">
                  <c:v>76.93</c:v>
                </c:pt>
                <c:pt idx="34">
                  <c:v>78.38</c:v>
                </c:pt>
                <c:pt idx="35">
                  <c:v>81.73</c:v>
                </c:pt>
                <c:pt idx="36">
                  <c:v>83.22</c:v>
                </c:pt>
                <c:pt idx="37">
                  <c:v>84.53</c:v>
                </c:pt>
                <c:pt idx="38">
                  <c:v>87.18000000000001</c:v>
                </c:pt>
                <c:pt idx="39">
                  <c:v>88.79</c:v>
                </c:pt>
                <c:pt idx="40">
                  <c:v>90.16</c:v>
                </c:pt>
                <c:pt idx="41">
                  <c:v>91.21</c:v>
                </c:pt>
                <c:pt idx="42">
                  <c:v>93.85</c:v>
                </c:pt>
                <c:pt idx="43">
                  <c:v>98.0</c:v>
                </c:pt>
                <c:pt idx="44">
                  <c:v>100.0</c:v>
                </c:pt>
                <c:pt idx="45">
                  <c:v>102.0</c:v>
                </c:pt>
                <c:pt idx="46">
                  <c:v>105.05</c:v>
                </c:pt>
                <c:pt idx="47">
                  <c:v>109.03</c:v>
                </c:pt>
                <c:pt idx="48">
                  <c:v>109.78</c:v>
                </c:pt>
                <c:pt idx="49">
                  <c:v>111.64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Net Per Capita  Production Index 2004 - 2006 = 100</c:v>
                </c:pt>
              </c:strCache>
            </c:strRef>
          </c:tx>
          <c:marker>
            <c:symbol val="none"/>
          </c:marker>
          <c:cat>
            <c:numRef>
              <c:f>Sheet1!$B$4:$B$53</c:f>
              <c:numCache>
                <c:formatCode>General</c:formatCode>
                <c:ptCount val="50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</c:numCache>
            </c:numRef>
          </c:cat>
          <c:val>
            <c:numRef>
              <c:f>Sheet1!$D$4:$D$53</c:f>
              <c:numCache>
                <c:formatCode>General</c:formatCode>
                <c:ptCount val="50"/>
                <c:pt idx="0">
                  <c:v>73.32</c:v>
                </c:pt>
                <c:pt idx="1">
                  <c:v>74.24</c:v>
                </c:pt>
                <c:pt idx="2">
                  <c:v>74.96</c:v>
                </c:pt>
                <c:pt idx="3">
                  <c:v>75.98</c:v>
                </c:pt>
                <c:pt idx="4">
                  <c:v>75.68000000000001</c:v>
                </c:pt>
                <c:pt idx="5">
                  <c:v>75.75</c:v>
                </c:pt>
                <c:pt idx="6">
                  <c:v>78.04</c:v>
                </c:pt>
                <c:pt idx="7">
                  <c:v>78.53</c:v>
                </c:pt>
                <c:pt idx="8">
                  <c:v>88.19</c:v>
                </c:pt>
                <c:pt idx="9">
                  <c:v>88.93</c:v>
                </c:pt>
                <c:pt idx="10">
                  <c:v>78.35</c:v>
                </c:pt>
                <c:pt idx="11">
                  <c:v>76.3</c:v>
                </c:pt>
                <c:pt idx="12">
                  <c:v>78.99</c:v>
                </c:pt>
                <c:pt idx="13">
                  <c:v>78.65000000000001</c:v>
                </c:pt>
                <c:pt idx="14">
                  <c:v>78.94</c:v>
                </c:pt>
                <c:pt idx="15">
                  <c:v>79.41</c:v>
                </c:pt>
                <c:pt idx="16">
                  <c:v>79.68000000000001</c:v>
                </c:pt>
                <c:pt idx="17">
                  <c:v>81.87</c:v>
                </c:pt>
                <c:pt idx="18">
                  <c:v>81.51</c:v>
                </c:pt>
                <c:pt idx="19">
                  <c:v>80.63</c:v>
                </c:pt>
                <c:pt idx="20">
                  <c:v>82.0</c:v>
                </c:pt>
                <c:pt idx="21">
                  <c:v>83.34</c:v>
                </c:pt>
                <c:pt idx="22">
                  <c:v>82.04</c:v>
                </c:pt>
                <c:pt idx="23">
                  <c:v>84.99</c:v>
                </c:pt>
                <c:pt idx="24">
                  <c:v>85.24</c:v>
                </c:pt>
                <c:pt idx="25">
                  <c:v>85.14</c:v>
                </c:pt>
                <c:pt idx="26">
                  <c:v>84.53</c:v>
                </c:pt>
                <c:pt idx="27">
                  <c:v>84.51</c:v>
                </c:pt>
                <c:pt idx="28">
                  <c:v>86.1</c:v>
                </c:pt>
                <c:pt idx="29">
                  <c:v>87.19</c:v>
                </c:pt>
                <c:pt idx="30">
                  <c:v>86.28</c:v>
                </c:pt>
                <c:pt idx="31">
                  <c:v>86.86</c:v>
                </c:pt>
                <c:pt idx="32">
                  <c:v>86.02</c:v>
                </c:pt>
                <c:pt idx="33">
                  <c:v>87.16999999999998</c:v>
                </c:pt>
                <c:pt idx="34">
                  <c:v>87.85</c:v>
                </c:pt>
                <c:pt idx="35">
                  <c:v>90.46</c:v>
                </c:pt>
                <c:pt idx="36">
                  <c:v>91.16</c:v>
                </c:pt>
                <c:pt idx="37">
                  <c:v>91.52</c:v>
                </c:pt>
                <c:pt idx="38">
                  <c:v>93.41</c:v>
                </c:pt>
                <c:pt idx="39">
                  <c:v>93.78</c:v>
                </c:pt>
                <c:pt idx="40">
                  <c:v>93.91</c:v>
                </c:pt>
                <c:pt idx="41">
                  <c:v>94.04</c:v>
                </c:pt>
                <c:pt idx="42">
                  <c:v>95.77</c:v>
                </c:pt>
                <c:pt idx="43">
                  <c:v>101.6</c:v>
                </c:pt>
                <c:pt idx="44">
                  <c:v>100.0</c:v>
                </c:pt>
                <c:pt idx="45">
                  <c:v>101.17</c:v>
                </c:pt>
                <c:pt idx="46">
                  <c:v>103.06</c:v>
                </c:pt>
                <c:pt idx="47">
                  <c:v>105.63</c:v>
                </c:pt>
                <c:pt idx="48">
                  <c:v>105.66</c:v>
                </c:pt>
                <c:pt idx="49">
                  <c:v>106.27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793432"/>
        <c:axId val="2115880904"/>
      </c:lineChart>
      <c:lineChart>
        <c:grouping val="standard"/>
        <c:varyColors val="0"/>
        <c:ser>
          <c:idx val="2"/>
          <c:order val="2"/>
          <c:tx>
            <c:strRef>
              <c:f>Sheet1!$E$3</c:f>
              <c:strCache>
                <c:ptCount val="1"/>
                <c:pt idx="0">
                  <c:v>Aerage annual rate of change in net per capita production %</c:v>
                </c:pt>
              </c:strCache>
            </c:strRef>
          </c:tx>
          <c:marker>
            <c:symbol val="none"/>
          </c:marker>
          <c:cat>
            <c:numRef>
              <c:f>Sheet1!$B$4:$B$53</c:f>
              <c:numCache>
                <c:formatCode>General</c:formatCode>
                <c:ptCount val="50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</c:numCache>
            </c:numRef>
          </c:cat>
          <c:val>
            <c:numRef>
              <c:f>Sheet1!$E$4:$E$53</c:f>
              <c:numCache>
                <c:formatCode>General</c:formatCode>
                <c:ptCount val="50"/>
                <c:pt idx="1">
                  <c:v>1.2</c:v>
                </c:pt>
                <c:pt idx="2">
                  <c:v>2.3</c:v>
                </c:pt>
                <c:pt idx="3">
                  <c:v>1.3</c:v>
                </c:pt>
                <c:pt idx="4">
                  <c:v>-0.4</c:v>
                </c:pt>
                <c:pt idx="5">
                  <c:v>1.0</c:v>
                </c:pt>
                <c:pt idx="6">
                  <c:v>3.0</c:v>
                </c:pt>
                <c:pt idx="7">
                  <c:v>0.6</c:v>
                </c:pt>
                <c:pt idx="8">
                  <c:v>3.4</c:v>
                </c:pt>
                <c:pt idx="9">
                  <c:v>0.8</c:v>
                </c:pt>
                <c:pt idx="10">
                  <c:v>-1.2</c:v>
                </c:pt>
                <c:pt idx="11">
                  <c:v>-0.9</c:v>
                </c:pt>
                <c:pt idx="12">
                  <c:v>2.2</c:v>
                </c:pt>
                <c:pt idx="13">
                  <c:v>-0.1</c:v>
                </c:pt>
                <c:pt idx="14">
                  <c:v>0.3</c:v>
                </c:pt>
                <c:pt idx="15">
                  <c:v>0.1</c:v>
                </c:pt>
                <c:pt idx="16">
                  <c:v>0.03</c:v>
                </c:pt>
                <c:pt idx="17">
                  <c:v>2.7</c:v>
                </c:pt>
                <c:pt idx="18">
                  <c:v>-0.1</c:v>
                </c:pt>
                <c:pt idx="19">
                  <c:v>-0.1</c:v>
                </c:pt>
                <c:pt idx="20">
                  <c:v>1.6</c:v>
                </c:pt>
                <c:pt idx="21">
                  <c:v>1.6</c:v>
                </c:pt>
                <c:pt idx="22">
                  <c:v>-0.2</c:v>
                </c:pt>
                <c:pt idx="23">
                  <c:v>3.1</c:v>
                </c:pt>
                <c:pt idx="24">
                  <c:v>1.0</c:v>
                </c:pt>
                <c:pt idx="25">
                  <c:v>0.0</c:v>
                </c:pt>
                <c:pt idx="26">
                  <c:v>-1.0</c:v>
                </c:pt>
                <c:pt idx="27">
                  <c:v>0.0</c:v>
                </c:pt>
                <c:pt idx="28">
                  <c:v>1.8</c:v>
                </c:pt>
                <c:pt idx="29">
                  <c:v>1.2</c:v>
                </c:pt>
                <c:pt idx="30">
                  <c:v>-1.0</c:v>
                </c:pt>
                <c:pt idx="31">
                  <c:v>0.6</c:v>
                </c:pt>
                <c:pt idx="32">
                  <c:v>0.0</c:v>
                </c:pt>
                <c:pt idx="33">
                  <c:v>1.3</c:v>
                </c:pt>
                <c:pt idx="34">
                  <c:v>0.7</c:v>
                </c:pt>
                <c:pt idx="35">
                  <c:v>2.9</c:v>
                </c:pt>
                <c:pt idx="36">
                  <c:v>1.0</c:v>
                </c:pt>
                <c:pt idx="37">
                  <c:v>0.3</c:v>
                </c:pt>
                <c:pt idx="38">
                  <c:v>2.0</c:v>
                </c:pt>
                <c:pt idx="39">
                  <c:v>0.3</c:v>
                </c:pt>
                <c:pt idx="40">
                  <c:v>1.3</c:v>
                </c:pt>
                <c:pt idx="41">
                  <c:v>0.13</c:v>
                </c:pt>
                <c:pt idx="42">
                  <c:v>1.8</c:v>
                </c:pt>
                <c:pt idx="43">
                  <c:v>6.0</c:v>
                </c:pt>
                <c:pt idx="44">
                  <c:v>-1.2</c:v>
                </c:pt>
                <c:pt idx="45">
                  <c:v>1.17</c:v>
                </c:pt>
                <c:pt idx="46">
                  <c:v>1.86</c:v>
                </c:pt>
                <c:pt idx="47">
                  <c:v>2.4</c:v>
                </c:pt>
                <c:pt idx="48">
                  <c:v>0.0</c:v>
                </c:pt>
                <c:pt idx="49">
                  <c:v>0.57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89160"/>
        <c:axId val="2115196280"/>
      </c:lineChart>
      <c:catAx>
        <c:axId val="209279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5880904"/>
        <c:crosses val="autoZero"/>
        <c:auto val="1"/>
        <c:lblAlgn val="ctr"/>
        <c:lblOffset val="100"/>
        <c:noMultiLvlLbl val="0"/>
      </c:catAx>
      <c:valAx>
        <c:axId val="2115880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Indices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2793432"/>
        <c:crosses val="autoZero"/>
        <c:crossBetween val="between"/>
      </c:valAx>
      <c:valAx>
        <c:axId val="21151962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Chabge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5889160"/>
        <c:crosses val="max"/>
        <c:crossBetween val="between"/>
      </c:valAx>
      <c:catAx>
        <c:axId val="2115889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51962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800" b="1" i="0" u="none" strike="noStrike" baseline="0">
                <a:effectLst/>
              </a:rPr>
              <a:t>Global and regional per capita food consumption (kcal per capita per day)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1964 - 1966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Sheet1!$D$5:$K$5</c:f>
              <c:numCache>
                <c:formatCode>General</c:formatCode>
                <c:ptCount val="8"/>
                <c:pt idx="0">
                  <c:v>2358.0</c:v>
                </c:pt>
                <c:pt idx="1">
                  <c:v>2054.0</c:v>
                </c:pt>
                <c:pt idx="2">
                  <c:v>2290.0</c:v>
                </c:pt>
                <c:pt idx="3">
                  <c:v>2058.0</c:v>
                </c:pt>
                <c:pt idx="4">
                  <c:v>2393.0</c:v>
                </c:pt>
                <c:pt idx="5">
                  <c:v>1957.0</c:v>
                </c:pt>
                <c:pt idx="6">
                  <c:v>2947.0</c:v>
                </c:pt>
                <c:pt idx="7">
                  <c:v>3222.0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1974 - 1076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Sheet1!$D$6:$K$6</c:f>
              <c:numCache>
                <c:formatCode>General</c:formatCode>
                <c:ptCount val="8"/>
                <c:pt idx="0">
                  <c:v>2435.0</c:v>
                </c:pt>
                <c:pt idx="1">
                  <c:v>2152.0</c:v>
                </c:pt>
                <c:pt idx="2">
                  <c:v>2591.0</c:v>
                </c:pt>
                <c:pt idx="3">
                  <c:v>2079.0</c:v>
                </c:pt>
                <c:pt idx="4">
                  <c:v>2546.0</c:v>
                </c:pt>
                <c:pt idx="5">
                  <c:v>2105.0</c:v>
                </c:pt>
                <c:pt idx="6">
                  <c:v>3065.0</c:v>
                </c:pt>
                <c:pt idx="7">
                  <c:v>3385.0</c:v>
                </c:pt>
              </c:numCache>
            </c:numRef>
          </c:val>
        </c:ser>
        <c:ser>
          <c:idx val="2"/>
          <c:order val="2"/>
          <c:tx>
            <c:strRef>
              <c:f>Sheet1!$C$7</c:f>
              <c:strCache>
                <c:ptCount val="1"/>
                <c:pt idx="0">
                  <c:v>1984 - 1986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Sheet1!$D$7:$K$7</c:f>
              <c:numCache>
                <c:formatCode>General</c:formatCode>
                <c:ptCount val="8"/>
                <c:pt idx="0">
                  <c:v>2566.0</c:v>
                </c:pt>
                <c:pt idx="1">
                  <c:v>2450.0</c:v>
                </c:pt>
                <c:pt idx="2">
                  <c:v>2953.0</c:v>
                </c:pt>
                <c:pt idx="3">
                  <c:v>2057.0</c:v>
                </c:pt>
                <c:pt idx="4">
                  <c:v>2689.0</c:v>
                </c:pt>
                <c:pt idx="5">
                  <c:v>2559.0</c:v>
                </c:pt>
                <c:pt idx="6">
                  <c:v>3206.0</c:v>
                </c:pt>
                <c:pt idx="7">
                  <c:v>3379.0</c:v>
                </c:pt>
              </c:numCache>
            </c:numRef>
          </c:val>
        </c:ser>
        <c:ser>
          <c:idx val="3"/>
          <c:order val="3"/>
          <c:tx>
            <c:strRef>
              <c:f>Sheet1!$C$8</c:f>
              <c:strCache>
                <c:ptCount val="1"/>
                <c:pt idx="0">
                  <c:v>1997 - 1999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Sheet1!$D$8:$K$8</c:f>
              <c:numCache>
                <c:formatCode>General</c:formatCode>
                <c:ptCount val="8"/>
                <c:pt idx="0">
                  <c:v>2830.0</c:v>
                </c:pt>
                <c:pt idx="1">
                  <c:v>2681.0</c:v>
                </c:pt>
                <c:pt idx="2">
                  <c:v>3006.0</c:v>
                </c:pt>
                <c:pt idx="3">
                  <c:v>2195.0</c:v>
                </c:pt>
                <c:pt idx="4">
                  <c:v>2824.0</c:v>
                </c:pt>
                <c:pt idx="5">
                  <c:v>2921.0</c:v>
                </c:pt>
                <c:pt idx="6">
                  <c:v>3380.0</c:v>
                </c:pt>
                <c:pt idx="7">
                  <c:v>2906.0</c:v>
                </c:pt>
              </c:numCache>
            </c:numRef>
          </c:val>
        </c:ser>
        <c:ser>
          <c:idx val="4"/>
          <c:order val="4"/>
          <c:tx>
            <c:strRef>
              <c:f>Sheet1!$C$9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Sheet1!$D$9:$K$9</c:f>
              <c:numCache>
                <c:formatCode>General</c:formatCode>
                <c:ptCount val="8"/>
                <c:pt idx="0">
                  <c:v>2940.0</c:v>
                </c:pt>
                <c:pt idx="1">
                  <c:v>2850.0</c:v>
                </c:pt>
                <c:pt idx="2">
                  <c:v>3090.0</c:v>
                </c:pt>
                <c:pt idx="3">
                  <c:v>2360.0</c:v>
                </c:pt>
                <c:pt idx="4">
                  <c:v>2980.0</c:v>
                </c:pt>
                <c:pt idx="5">
                  <c:v>3060.0</c:v>
                </c:pt>
                <c:pt idx="6">
                  <c:v>3440.0</c:v>
                </c:pt>
                <c:pt idx="7">
                  <c:v>3060.0</c:v>
                </c:pt>
              </c:numCache>
            </c:numRef>
          </c:val>
        </c:ser>
        <c:ser>
          <c:idx val="5"/>
          <c:order val="5"/>
          <c:tx>
            <c:strRef>
              <c:f>Sheet1!$C$10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Sheet1!$D$10:$K$10</c:f>
              <c:numCache>
                <c:formatCode>General</c:formatCode>
                <c:ptCount val="8"/>
                <c:pt idx="0">
                  <c:v>3050.0</c:v>
                </c:pt>
                <c:pt idx="1">
                  <c:v>2980.0</c:v>
                </c:pt>
                <c:pt idx="2">
                  <c:v>3170.0</c:v>
                </c:pt>
                <c:pt idx="3">
                  <c:v>2540.0</c:v>
                </c:pt>
                <c:pt idx="4">
                  <c:v>3140.0</c:v>
                </c:pt>
                <c:pt idx="5">
                  <c:v>3190.0</c:v>
                </c:pt>
                <c:pt idx="6">
                  <c:v>3500.0</c:v>
                </c:pt>
                <c:pt idx="7">
                  <c:v>3180.0</c:v>
                </c:pt>
              </c:numCache>
            </c:numRef>
          </c:val>
        </c:ser>
        <c:ser>
          <c:idx val="6"/>
          <c:order val="6"/>
          <c:invertIfNegative val="0"/>
          <c:cat>
            <c:strRef>
              <c:f>Sheet1!$D$4:$K$4</c:f>
              <c:strCache>
                <c:ptCount val="8"/>
                <c:pt idx="0">
                  <c:v>World</c:v>
                </c:pt>
                <c:pt idx="1">
                  <c:v>Developing Countries</c:v>
                </c:pt>
                <c:pt idx="2">
                  <c:v>Near East and North Africa</c:v>
                </c:pt>
                <c:pt idx="3">
                  <c:v>Sub-Saharan Africa</c:v>
                </c:pt>
                <c:pt idx="4">
                  <c:v>Latin America and the Caribbean</c:v>
                </c:pt>
                <c:pt idx="5">
                  <c:v>East Asia</c:v>
                </c:pt>
                <c:pt idx="6">
                  <c:v>Industrialised Countries</c:v>
                </c:pt>
                <c:pt idx="7">
                  <c:v>Transition Countries</c:v>
                </c:pt>
              </c:strCache>
            </c:strRef>
          </c:cat>
          <c:val>
            <c:numRef>
              <c:f>Sheet1!$A$1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659224"/>
        <c:axId val="2092397672"/>
      </c:barChart>
      <c:catAx>
        <c:axId val="2087659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2397672"/>
        <c:crosses val="autoZero"/>
        <c:auto val="1"/>
        <c:lblAlgn val="ctr"/>
        <c:lblOffset val="100"/>
        <c:noMultiLvlLbl val="0"/>
      </c:catAx>
      <c:valAx>
        <c:axId val="209239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659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Land Used For Agriculture</a:t>
            </a:r>
          </a:p>
        </c:rich>
      </c:tx>
      <c:layout>
        <c:manualLayout>
          <c:xMode val="edge"/>
          <c:yMode val="edge"/>
          <c:x val="0.286383446255265"/>
          <c:y val="0.02409638554216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923665791776"/>
          <c:y val="0.0280373831775701"/>
          <c:w val="0.808290535686617"/>
          <c:h val="0.8208102141437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Sheet1!$D$40</c:f>
              <c:strCache>
                <c:ptCount val="1"/>
                <c:pt idx="0">
                  <c:v>World </c:v>
                </c:pt>
              </c:strCache>
            </c:strRef>
          </c:tx>
          <c:marker>
            <c:symbol val="none"/>
          </c:marker>
          <c:cat>
            <c:numRef>
              <c:f>Sheet1!$E$39:$J$39</c:f>
              <c:numCache>
                <c:formatCode>General</c:formatCode>
                <c:ptCount val="6"/>
                <c:pt idx="0">
                  <c:v>1961.0</c:v>
                </c:pt>
                <c:pt idx="1">
                  <c:v>1971.0</c:v>
                </c:pt>
                <c:pt idx="2">
                  <c:v>1981.0</c:v>
                </c:pt>
                <c:pt idx="3">
                  <c:v>1991.0</c:v>
                </c:pt>
                <c:pt idx="4">
                  <c:v>2001.0</c:v>
                </c:pt>
                <c:pt idx="5">
                  <c:v>2009.0</c:v>
                </c:pt>
              </c:numCache>
            </c:numRef>
          </c:cat>
          <c:val>
            <c:numRef>
              <c:f>Sheet1!$E$40:$J$40</c:f>
              <c:numCache>
                <c:formatCode>General</c:formatCode>
                <c:ptCount val="6"/>
                <c:pt idx="0">
                  <c:v>34.0</c:v>
                </c:pt>
                <c:pt idx="1">
                  <c:v>35.0</c:v>
                </c:pt>
                <c:pt idx="2">
                  <c:v>36.0</c:v>
                </c:pt>
                <c:pt idx="3">
                  <c:v>37.0</c:v>
                </c:pt>
                <c:pt idx="4">
                  <c:v>38.0</c:v>
                </c:pt>
                <c:pt idx="5">
                  <c:v>38.0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Sheet1!$D$41</c:f>
              <c:strCache>
                <c:ptCount val="1"/>
                <c:pt idx="0">
                  <c:v>UK </c:v>
                </c:pt>
              </c:strCache>
            </c:strRef>
          </c:tx>
          <c:marker>
            <c:symbol val="none"/>
          </c:marker>
          <c:cat>
            <c:numRef>
              <c:f>Sheet1!$E$39:$J$39</c:f>
              <c:numCache>
                <c:formatCode>General</c:formatCode>
                <c:ptCount val="6"/>
                <c:pt idx="0">
                  <c:v>1961.0</c:v>
                </c:pt>
                <c:pt idx="1">
                  <c:v>1971.0</c:v>
                </c:pt>
                <c:pt idx="2">
                  <c:v>1981.0</c:v>
                </c:pt>
                <c:pt idx="3">
                  <c:v>1991.0</c:v>
                </c:pt>
                <c:pt idx="4">
                  <c:v>2001.0</c:v>
                </c:pt>
                <c:pt idx="5">
                  <c:v>2009.0</c:v>
                </c:pt>
              </c:numCache>
            </c:numRef>
          </c:cat>
          <c:val>
            <c:numRef>
              <c:f>Sheet1!$E$41:$J$41</c:f>
              <c:numCache>
                <c:formatCode>General</c:formatCode>
                <c:ptCount val="6"/>
                <c:pt idx="0">
                  <c:v>82.0</c:v>
                </c:pt>
                <c:pt idx="1">
                  <c:v>78.0</c:v>
                </c:pt>
                <c:pt idx="2">
                  <c:v>76.0</c:v>
                </c:pt>
                <c:pt idx="3">
                  <c:v>75.0</c:v>
                </c:pt>
                <c:pt idx="4">
                  <c:v>70.0</c:v>
                </c:pt>
                <c:pt idx="5">
                  <c:v>72.0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419688"/>
        <c:axId val="2119935080"/>
      </c:lineChart>
      <c:catAx>
        <c:axId val="211641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935080"/>
        <c:crosses val="autoZero"/>
        <c:auto val="1"/>
        <c:lblAlgn val="ctr"/>
        <c:lblOffset val="100"/>
        <c:noMultiLvlLbl val="0"/>
      </c:catAx>
      <c:valAx>
        <c:axId val="2119935080"/>
        <c:scaling>
          <c:orientation val="minMax"/>
          <c:min val="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Percentagge Land Area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64196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65F1F-2F91-D545-8E35-24FB0520E30E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C8-9E51-2D48-90BF-350939CB9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0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43C8-9E51-2D48-90BF-350939CB922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9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E40D4C9-F7D3-FF42-B7F5-444CD051CBE9}" type="datetimeFigureOut">
              <a:rPr lang="en-US" smtClean="0"/>
              <a:t>23/04/2013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4C06791-8169-6D41-AB6D-14D766B9B76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HUNGRY WORLD</a:t>
            </a:r>
            <a:br>
              <a:rPr lang="en-GB" dirty="0" smtClean="0"/>
            </a:br>
            <a:r>
              <a:rPr lang="en-GB" dirty="0" smtClean="0"/>
              <a:t>A GENEROUS GOD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7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71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13096"/>
              </p:ext>
            </p:extLst>
          </p:nvPr>
        </p:nvGraphicFramePr>
        <p:xfrm>
          <a:off x="238125" y="174624"/>
          <a:ext cx="8210550" cy="668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63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709498"/>
              </p:ext>
            </p:extLst>
          </p:nvPr>
        </p:nvGraphicFramePr>
        <p:xfrm>
          <a:off x="173554" y="53332"/>
          <a:ext cx="8890390" cy="665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1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42501534"/>
              </p:ext>
            </p:extLst>
          </p:nvPr>
        </p:nvGraphicFramePr>
        <p:xfrm>
          <a:off x="-32198" y="-41102"/>
          <a:ext cx="9176198" cy="68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90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Evidence of Generosity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GB" dirty="0" smtClean="0"/>
              <a:t>Communities </a:t>
            </a:r>
            <a:r>
              <a:rPr lang="en-GB" dirty="0"/>
              <a:t>have greater capacity to serve members</a:t>
            </a:r>
          </a:p>
          <a:p>
            <a:pPr lvl="3"/>
            <a:r>
              <a:rPr lang="en-GB" dirty="0"/>
              <a:t>Communication</a:t>
            </a:r>
          </a:p>
          <a:p>
            <a:pPr lvl="3"/>
            <a:r>
              <a:rPr lang="en-GB" dirty="0"/>
              <a:t>Education – both formal and informal</a:t>
            </a:r>
          </a:p>
          <a:p>
            <a:pPr lvl="3"/>
            <a:r>
              <a:rPr lang="en-GB" dirty="0"/>
              <a:t>Health – based on research and social organisation to deliver benefits.</a:t>
            </a:r>
          </a:p>
          <a:p>
            <a:pPr lvl="2"/>
            <a:r>
              <a:rPr lang="en-GB" dirty="0"/>
              <a:t>Most people, most of the time .</a:t>
            </a:r>
          </a:p>
        </p:txBody>
      </p:sp>
    </p:spTree>
    <p:extLst>
      <p:ext uri="{BB962C8B-B14F-4D97-AF65-F5344CB8AC3E}">
        <p14:creationId xmlns:p14="http://schemas.microsoft.com/office/powerpoint/2010/main" val="243655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Generous God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Generosity of God, has been revealed where men work with God</a:t>
            </a:r>
          </a:p>
          <a:p>
            <a:pPr lvl="1"/>
            <a:r>
              <a:rPr lang="en-GB" dirty="0" smtClean="0"/>
              <a:t>Left to itself ‘nature’ is not benign</a:t>
            </a:r>
          </a:p>
          <a:p>
            <a:pPr lvl="1"/>
            <a:r>
              <a:rPr lang="en-GB" dirty="0" smtClean="0"/>
              <a:t>The potential of the planet has been revealed as we moved from hunting and gathering to settled farming and industrial food supply</a:t>
            </a:r>
          </a:p>
          <a:p>
            <a:pPr lvl="1"/>
            <a:r>
              <a:rPr lang="en-GB" dirty="0" smtClean="0"/>
              <a:t>This has made it possible for people to live lives that are not totally absorbed in the search for nutrition.</a:t>
            </a:r>
          </a:p>
          <a:p>
            <a:pPr lvl="1"/>
            <a:r>
              <a:rPr lang="en-GB" dirty="0" smtClean="0"/>
              <a:t>There is a ‘divine discontent’ in people’s wish to improve their lot.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2882900" y="-22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2286000" y="35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11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Hungry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Hunger today</a:t>
            </a:r>
          </a:p>
          <a:p>
            <a:pPr lvl="1"/>
            <a:r>
              <a:rPr lang="en-GB" dirty="0" smtClean="0"/>
              <a:t>Not just  for food and material goods</a:t>
            </a:r>
          </a:p>
          <a:p>
            <a:pPr lvl="1"/>
            <a:r>
              <a:rPr lang="en-GB" dirty="0" smtClean="0"/>
              <a:t>Injustice as a spiritual hunger, fosters guilt, envy and conflict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Fear of Hunger tomorrow</a:t>
            </a:r>
          </a:p>
          <a:p>
            <a:pPr lvl="1"/>
            <a:r>
              <a:rPr lang="en-GB" dirty="0" smtClean="0"/>
              <a:t>Failure of stewardship – turning the garden into desert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9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People Who are Hungry Today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417638"/>
            <a:ext cx="4457700" cy="4291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6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21 at 02.5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33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399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This happens although enough food is produced to provide for everyone.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2111" y="2525889"/>
            <a:ext cx="70711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 root cause of hunger in our present world is poverty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Producing more food will not remove hunger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People need to have entitlements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Money Income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Money savings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Ownership of productive assets (Peasant Land)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Saleable personal skills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Private social provision – within families and local communities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Public social provision – health, employment insurance, pensions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There is a huge disparity in income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0444"/>
            <a:ext cx="7741356" cy="4741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1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/>
              <a:t>In What Sense Is God Generous?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He </a:t>
            </a:r>
            <a:r>
              <a:rPr lang="en-GB" dirty="0"/>
              <a:t>has </a:t>
            </a:r>
            <a:r>
              <a:rPr lang="en-GB" dirty="0" smtClean="0"/>
              <a:t>provided resources that offer life that is more than survival.</a:t>
            </a:r>
            <a:endParaRPr lang="en-GB" dirty="0"/>
          </a:p>
          <a:p>
            <a:pPr lvl="2"/>
            <a:r>
              <a:rPr lang="en-GB" dirty="0"/>
              <a:t>Physical resources – Land, Water Sunlight.</a:t>
            </a:r>
          </a:p>
          <a:p>
            <a:pPr lvl="2"/>
            <a:r>
              <a:rPr lang="en-GB" dirty="0" smtClean="0"/>
              <a:t>Intellectual resources</a:t>
            </a:r>
          </a:p>
          <a:p>
            <a:pPr lvl="3"/>
            <a:r>
              <a:rPr lang="en-GB" dirty="0" smtClean="0"/>
              <a:t>The </a:t>
            </a:r>
            <a:r>
              <a:rPr lang="en-GB" dirty="0"/>
              <a:t>Capacity to </a:t>
            </a:r>
            <a:r>
              <a:rPr lang="en-GB" dirty="0" smtClean="0"/>
              <a:t>use </a:t>
            </a:r>
            <a:r>
              <a:rPr lang="en-GB" dirty="0"/>
              <a:t>resources to secure human goals</a:t>
            </a:r>
          </a:p>
          <a:p>
            <a:pPr lvl="2"/>
            <a:r>
              <a:rPr lang="en-GB" dirty="0" smtClean="0"/>
              <a:t>Social resources</a:t>
            </a:r>
          </a:p>
          <a:p>
            <a:pPr lvl="3"/>
            <a:r>
              <a:rPr lang="en-GB" dirty="0" smtClean="0"/>
              <a:t>The </a:t>
            </a:r>
            <a:r>
              <a:rPr lang="en-GB" dirty="0"/>
              <a:t>development </a:t>
            </a:r>
            <a:r>
              <a:rPr lang="en-GB" dirty="0" smtClean="0"/>
              <a:t>communities that attain </a:t>
            </a:r>
            <a:r>
              <a:rPr lang="en-GB" dirty="0"/>
              <a:t>benefits that would be impossible in isolation.</a:t>
            </a:r>
          </a:p>
          <a:p>
            <a:pPr lvl="2"/>
            <a:r>
              <a:rPr lang="en-GB" dirty="0"/>
              <a:t>Spiritual resources  </a:t>
            </a:r>
            <a:r>
              <a:rPr lang="en-GB" dirty="0" smtClean="0"/>
              <a:t>-</a:t>
            </a:r>
          </a:p>
          <a:p>
            <a:pPr lvl="3"/>
            <a:r>
              <a:rPr lang="en-GB" dirty="0" smtClean="0"/>
              <a:t>Values </a:t>
            </a:r>
            <a:r>
              <a:rPr lang="en-GB" dirty="0"/>
              <a:t>of self-awareness (the soul</a:t>
            </a:r>
            <a:r>
              <a:rPr lang="en-GB" dirty="0" smtClean="0"/>
              <a:t>) –  of love</a:t>
            </a:r>
            <a:r>
              <a:rPr lang="en-GB" dirty="0"/>
              <a:t>, </a:t>
            </a:r>
            <a:r>
              <a:rPr lang="en-GB" dirty="0" smtClean="0"/>
              <a:t>of conscience, of self</a:t>
            </a:r>
            <a:r>
              <a:rPr lang="en-GB" dirty="0"/>
              <a:t>-giving</a:t>
            </a:r>
            <a:r>
              <a:rPr lang="en-GB" dirty="0" smtClean="0"/>
              <a:t>, concepts of the transcendental.</a:t>
            </a:r>
          </a:p>
          <a:p>
            <a:pPr lvl="3"/>
            <a:r>
              <a:rPr lang="en-GB" dirty="0" smtClean="0"/>
              <a:t>The capacity to choose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5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Poorest Remain Poor</a:t>
            </a:r>
            <a:endParaRPr lang="en-GB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1296369"/>
              </p:ext>
            </p:extLst>
          </p:nvPr>
        </p:nvGraphicFramePr>
        <p:xfrm>
          <a:off x="0" y="1247775"/>
          <a:ext cx="8229600" cy="48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09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It is not enough to produce more food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Economic </a:t>
            </a:r>
            <a:r>
              <a:rPr lang="en-GB" dirty="0" smtClean="0"/>
              <a:t>Growth</a:t>
            </a:r>
          </a:p>
          <a:p>
            <a:pPr lvl="1"/>
            <a:r>
              <a:rPr lang="en-GB" dirty="0" smtClean="0"/>
              <a:t>Growth creates incomes</a:t>
            </a:r>
          </a:p>
          <a:p>
            <a:pPr lvl="1"/>
            <a:r>
              <a:rPr lang="en-GB" dirty="0" smtClean="0"/>
              <a:t>It builds an infrastructure of social provision, communication, education, health services</a:t>
            </a:r>
          </a:p>
          <a:p>
            <a:pPr lvl="1"/>
            <a:r>
              <a:rPr lang="en-GB" dirty="0" smtClean="0"/>
              <a:t>It does not distribute income according to need but in relation to productivity</a:t>
            </a:r>
            <a:endParaRPr lang="en-GB" dirty="0"/>
          </a:p>
          <a:p>
            <a:r>
              <a:rPr lang="en-GB" dirty="0" smtClean="0"/>
              <a:t>The Hungry need higher incomes</a:t>
            </a:r>
          </a:p>
          <a:p>
            <a:pPr lvl="1"/>
            <a:r>
              <a:rPr lang="en-GB" dirty="0" smtClean="0"/>
              <a:t>Economic Growth has provided this for the well fed</a:t>
            </a:r>
          </a:p>
          <a:p>
            <a:pPr lvl="1"/>
            <a:r>
              <a:rPr lang="en-GB" dirty="0" smtClean="0"/>
              <a:t>Growth in populous poor countries – China &amp; India has an immediate impact on commodity prices</a:t>
            </a:r>
          </a:p>
          <a:p>
            <a:pPr lvl="1"/>
            <a:r>
              <a:rPr lang="en-GB" dirty="0" smtClean="0"/>
              <a:t>The poorest, whose money incomes does not grow, face a cut in real income – through higher food prices.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3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About Redistribution?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obvious answer and one that major charities and government aid programmes seek to address but:-</a:t>
            </a:r>
          </a:p>
          <a:p>
            <a:pPr lvl="1"/>
            <a:r>
              <a:rPr lang="en-GB" dirty="0" smtClean="0"/>
              <a:t>Redistribution and political acceptability </a:t>
            </a:r>
          </a:p>
          <a:p>
            <a:pPr lvl="2"/>
            <a:r>
              <a:rPr lang="en-GB" dirty="0" smtClean="0"/>
              <a:t>Aid is easy when the donor economy does well– the impact of the  recent recession.</a:t>
            </a:r>
          </a:p>
          <a:p>
            <a:pPr lvl="1"/>
            <a:r>
              <a:rPr lang="en-GB" dirty="0" smtClean="0"/>
              <a:t>Redistribution can create dependency  </a:t>
            </a:r>
          </a:p>
          <a:p>
            <a:pPr lvl="2"/>
            <a:r>
              <a:rPr lang="en-GB" dirty="0" smtClean="0"/>
              <a:t>Subsidised Exports and reduced investment in recipient countries.</a:t>
            </a:r>
          </a:p>
          <a:p>
            <a:pPr lvl="1"/>
            <a:r>
              <a:rPr lang="en-GB" dirty="0" smtClean="0"/>
              <a:t>Redistribution shifts the power from the market to the politically powerful  </a:t>
            </a:r>
          </a:p>
          <a:p>
            <a:pPr lvl="2"/>
            <a:r>
              <a:rPr lang="en-GB" dirty="0" smtClean="0"/>
              <a:t>it may be used to entrench their position rather than go to those most in need.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1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We Combine Growth With Justice?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Growth derives from investing rather than consuming current production</a:t>
            </a:r>
          </a:p>
          <a:p>
            <a:pPr lvl="1"/>
            <a:r>
              <a:rPr lang="en-GB" dirty="0" smtClean="0"/>
              <a:t>This becomes easier as real income rises</a:t>
            </a:r>
          </a:p>
          <a:p>
            <a:pPr lvl="1"/>
            <a:r>
              <a:rPr lang="en-GB" dirty="0" smtClean="0"/>
              <a:t>It is also associated with attitudes to saving, to financial institutions that enable savings to be mobilised for investment and with expectations about the future</a:t>
            </a:r>
          </a:p>
          <a:p>
            <a:r>
              <a:rPr lang="en-GB" dirty="0" smtClean="0"/>
              <a:t>High rates of growth in poor countries still leave their incomes in absolute terms, relatively low or lower.</a:t>
            </a:r>
          </a:p>
          <a:p>
            <a:pPr lvl="1"/>
            <a:r>
              <a:rPr lang="en-GB" dirty="0" smtClean="0"/>
              <a:t>Investment by donor countries, multi-national businesses raise issues about their agenda</a:t>
            </a:r>
          </a:p>
          <a:p>
            <a:pPr lvl="1"/>
            <a:r>
              <a:rPr lang="en-GB" dirty="0" smtClean="0"/>
              <a:t>Issues of political stability, corruption and infrastructure in poor countries.</a:t>
            </a:r>
            <a:endParaRPr lang="en-GB" dirty="0"/>
          </a:p>
          <a:p>
            <a:pPr lvl="1"/>
            <a:r>
              <a:rPr lang="en-GB" dirty="0" smtClean="0"/>
              <a:t>Internally growth tends to widen the gap between rich and poor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92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Agriculture </a:t>
            </a:r>
            <a:br>
              <a:rPr lang="en-GB" dirty="0" smtClean="0"/>
            </a:br>
            <a:r>
              <a:rPr lang="en-GB" dirty="0" smtClean="0"/>
              <a:t>A Case Study In Market Led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Markets are among the affluent, including those in foreign countries</a:t>
            </a:r>
          </a:p>
          <a:p>
            <a:r>
              <a:rPr lang="en-GB" dirty="0" smtClean="0"/>
              <a:t>Investment in Africa for food, flowers for sale in Europe using air transport</a:t>
            </a:r>
          </a:p>
          <a:p>
            <a:pPr lvl="1"/>
            <a:r>
              <a:rPr lang="en-GB" dirty="0" smtClean="0"/>
              <a:t>Land moves from subsistence to competitive market uses. </a:t>
            </a:r>
          </a:p>
          <a:p>
            <a:pPr lvl="2"/>
            <a:r>
              <a:rPr lang="en-GB" dirty="0" smtClean="0"/>
              <a:t>Money income rises but Employees buy rather than grow food</a:t>
            </a:r>
          </a:p>
          <a:p>
            <a:pPr lvl="2"/>
            <a:r>
              <a:rPr lang="en-GB" dirty="0" smtClean="0"/>
              <a:t>At risk if external market collapses, if transport system becomes much more costly or trade barriers are imposed</a:t>
            </a:r>
          </a:p>
          <a:p>
            <a:pPr lvl="1"/>
            <a:r>
              <a:rPr lang="en-GB" dirty="0" smtClean="0"/>
              <a:t>The rural structure changes and with it the social security provided via families may no longer exist.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8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Raising Local Output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Improving local resources</a:t>
            </a:r>
          </a:p>
          <a:p>
            <a:pPr lvl="1"/>
            <a:r>
              <a:rPr lang="en-GB" dirty="0" smtClean="0"/>
              <a:t>Irrigation, Storage, Fertiliser use, Animal Breeding, Seeds.</a:t>
            </a:r>
          </a:p>
          <a:p>
            <a:r>
              <a:rPr lang="en-GB" dirty="0" smtClean="0"/>
              <a:t>Technological innovation</a:t>
            </a:r>
          </a:p>
          <a:p>
            <a:pPr lvl="1"/>
            <a:r>
              <a:rPr lang="en-GB" dirty="0" smtClean="0"/>
              <a:t>Applying known methods to increase productivity </a:t>
            </a:r>
          </a:p>
          <a:p>
            <a:pPr lvl="2"/>
            <a:r>
              <a:rPr lang="en-GB" dirty="0" smtClean="0"/>
              <a:t>Requirements for infrastructure – up and downstream of the farm</a:t>
            </a:r>
            <a:endParaRPr lang="en-GB" dirty="0"/>
          </a:p>
          <a:p>
            <a:pPr lvl="2"/>
            <a:r>
              <a:rPr lang="en-GB" dirty="0" smtClean="0"/>
              <a:t>much new technology is labour saving</a:t>
            </a:r>
          </a:p>
          <a:p>
            <a:pPr lvl="2"/>
            <a:r>
              <a:rPr lang="en-GB" dirty="0" smtClean="0"/>
              <a:t>Researching appropriate technology</a:t>
            </a:r>
            <a:endParaRPr lang="en-GB" dirty="0"/>
          </a:p>
          <a:p>
            <a:r>
              <a:rPr lang="en-GB" dirty="0" smtClean="0"/>
              <a:t>Raising the status of women</a:t>
            </a:r>
          </a:p>
          <a:p>
            <a:pPr lvl="1"/>
            <a:r>
              <a:rPr lang="en-GB" dirty="0" smtClean="0"/>
              <a:t>Controlling family size</a:t>
            </a:r>
          </a:p>
          <a:p>
            <a:pPr lvl="1"/>
            <a:r>
              <a:rPr lang="en-GB" dirty="0" smtClean="0"/>
              <a:t>Health and nutrition impacts</a:t>
            </a:r>
          </a:p>
          <a:p>
            <a:r>
              <a:rPr lang="en-GB" dirty="0" smtClean="0"/>
              <a:t>Education increases the capacity innovate</a:t>
            </a:r>
          </a:p>
          <a:p>
            <a:pPr lvl="1"/>
            <a:r>
              <a:rPr lang="en-GB" dirty="0" smtClean="0"/>
              <a:t>But the educated look for higher incomes elsewhere – including in 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145313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Hunger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Hunger resulting from conflict – relief for the victims</a:t>
            </a:r>
          </a:p>
          <a:p>
            <a:pPr lvl="1"/>
            <a:r>
              <a:rPr lang="en-GB" dirty="0" smtClean="0"/>
              <a:t>reconciliation</a:t>
            </a:r>
          </a:p>
          <a:p>
            <a:r>
              <a:rPr lang="en-GB" dirty="0" smtClean="0"/>
              <a:t>Hunger because harvests fail</a:t>
            </a:r>
          </a:p>
          <a:p>
            <a:pPr lvl="1"/>
            <a:r>
              <a:rPr lang="en-GB" dirty="0" smtClean="0"/>
              <a:t>Importance of information and early action</a:t>
            </a:r>
          </a:p>
          <a:p>
            <a:pPr lvl="2"/>
            <a:r>
              <a:rPr lang="en-GB" dirty="0" smtClean="0"/>
              <a:t>Reluctance of countries to admit problem</a:t>
            </a:r>
          </a:p>
          <a:p>
            <a:pPr lvl="2"/>
            <a:r>
              <a:rPr lang="en-GB" dirty="0" smtClean="0"/>
              <a:t>Anxiety about ‘external’ involvement</a:t>
            </a:r>
          </a:p>
          <a:p>
            <a:pPr lvl="1"/>
            <a:r>
              <a:rPr lang="en-GB" dirty="0" smtClean="0"/>
              <a:t>Creation of a capacity to deliver emergency supplies</a:t>
            </a:r>
          </a:p>
          <a:p>
            <a:pPr lvl="2"/>
            <a:r>
              <a:rPr lang="en-GB" dirty="0"/>
              <a:t>L</a:t>
            </a:r>
            <a:r>
              <a:rPr lang="en-GB" dirty="0" smtClean="0"/>
              <a:t>ack of infrastructure</a:t>
            </a:r>
          </a:p>
          <a:p>
            <a:pPr lvl="2"/>
            <a:r>
              <a:rPr lang="en-GB" dirty="0" smtClean="0"/>
              <a:t>Bringing food to those most in need – children and women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3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Hunger tomorrow</a:t>
            </a:r>
            <a:br>
              <a:rPr lang="en-GB" dirty="0" smtClean="0"/>
            </a:br>
            <a:r>
              <a:rPr lang="en-GB" dirty="0" smtClean="0"/>
              <a:t>Running Out of Resources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Running out of resources – finite supplies of</a:t>
            </a:r>
          </a:p>
          <a:p>
            <a:pPr lvl="1"/>
            <a:r>
              <a:rPr lang="en-GB" dirty="0" smtClean="0"/>
              <a:t>Land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Phosphates</a:t>
            </a:r>
          </a:p>
          <a:p>
            <a:pPr lvl="1"/>
            <a:r>
              <a:rPr lang="en-GB" dirty="0" smtClean="0"/>
              <a:t>Fossil fuels – nitrogenous fertilisers – mechanical power</a:t>
            </a:r>
          </a:p>
          <a:p>
            <a:r>
              <a:rPr lang="en-GB" dirty="0" smtClean="0"/>
              <a:t>Is it possible to improve our technology at a rate that maintains </a:t>
            </a:r>
            <a:r>
              <a:rPr lang="en-GB" dirty="0"/>
              <a:t>affordable food </a:t>
            </a:r>
            <a:r>
              <a:rPr lang="en-GB" dirty="0" smtClean="0"/>
              <a:t>within the global resource base? </a:t>
            </a:r>
          </a:p>
          <a:p>
            <a:pPr lvl="1"/>
            <a:r>
              <a:rPr lang="en-GB" dirty="0" smtClean="0"/>
              <a:t>Plant and animal breeding to raise the efficiency of production</a:t>
            </a:r>
          </a:p>
          <a:p>
            <a:pPr lvl="1"/>
            <a:r>
              <a:rPr lang="en-GB" dirty="0" smtClean="0"/>
              <a:t>Use of IT to relate resource use more precisely to actual demand </a:t>
            </a:r>
          </a:p>
          <a:p>
            <a:pPr lvl="1"/>
            <a:r>
              <a:rPr lang="en-GB" dirty="0" smtClean="0"/>
              <a:t>Use of IT to manage resources in production – on and off the farm – more efficiently – monitoring, measuring, adjusting to changed physical or market situations.</a:t>
            </a:r>
          </a:p>
          <a:p>
            <a:r>
              <a:rPr lang="en-GB" dirty="0" smtClean="0"/>
              <a:t>Use IT to combat market failure</a:t>
            </a:r>
          </a:p>
          <a:p>
            <a:pPr lvl="1"/>
            <a:r>
              <a:rPr lang="en-GB" dirty="0" smtClean="0"/>
              <a:t>Ensure that demand confronts the total social cost of consumption</a:t>
            </a:r>
          </a:p>
          <a:p>
            <a:pPr lvl="1"/>
            <a:r>
              <a:rPr lang="en-GB" dirty="0" smtClean="0"/>
              <a:t>Shift from the most resource exhaustive patterns of provision.</a:t>
            </a:r>
          </a:p>
          <a:p>
            <a:pPr lvl="1"/>
            <a:r>
              <a:rPr lang="en-GB" dirty="0" smtClean="0"/>
              <a:t>Giving a voice to 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75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Shape of a Sustainable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Ensuring demand faces the real cost of provision</a:t>
            </a:r>
          </a:p>
          <a:p>
            <a:pPr lvl="1"/>
            <a:r>
              <a:rPr lang="en-GB" dirty="0" smtClean="0"/>
              <a:t>This will bear most heavily on the poor</a:t>
            </a:r>
          </a:p>
          <a:p>
            <a:r>
              <a:rPr lang="en-GB" dirty="0" smtClean="0"/>
              <a:t>Achieving a higher level of intensity in the use of key resources</a:t>
            </a:r>
          </a:p>
          <a:p>
            <a:pPr lvl="1"/>
            <a:r>
              <a:rPr lang="en-GB" dirty="0" smtClean="0"/>
              <a:t>Land, Water, Chemical’s in production and plant protection</a:t>
            </a:r>
          </a:p>
          <a:p>
            <a:pPr lvl="1"/>
            <a:r>
              <a:rPr lang="en-GB" dirty="0" smtClean="0"/>
              <a:t>Higher yielding plants and animals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87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Situation May Get Worse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dirty="0" smtClean="0"/>
              <a:t>emand for crops for energy and industrial raw material already forces up the price of food</a:t>
            </a:r>
          </a:p>
          <a:p>
            <a:r>
              <a:rPr lang="en-GB" dirty="0" smtClean="0"/>
              <a:t>There is a fear that the methods we use to increase farming productivity will fail in the future</a:t>
            </a:r>
          </a:p>
          <a:p>
            <a:pPr lvl="1"/>
            <a:r>
              <a:rPr lang="en-GB" dirty="0" smtClean="0"/>
              <a:t>Resistance to disease and pests – antibiotics, resistant weeds, narrowed genetic base of farm animals.</a:t>
            </a:r>
          </a:p>
          <a:p>
            <a:r>
              <a:rPr lang="en-GB" dirty="0" smtClean="0"/>
              <a:t>Climate change will not only disrupt the global economy and impede food production it may herald an unstoppable process of further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4669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0" y="1192740"/>
            <a:ext cx="8748607" cy="550790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Has Grown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48092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89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of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reconciliation of higher intensity with other values</a:t>
            </a:r>
          </a:p>
          <a:p>
            <a:pPr lvl="1"/>
            <a:r>
              <a:rPr lang="en-GB" dirty="0" smtClean="0"/>
              <a:t>Appearance of landscapes</a:t>
            </a:r>
          </a:p>
          <a:p>
            <a:pPr lvl="1"/>
            <a:r>
              <a:rPr lang="en-GB" dirty="0" smtClean="0"/>
              <a:t>Animal breeding and husbandry systems</a:t>
            </a:r>
          </a:p>
          <a:p>
            <a:pPr lvl="1"/>
            <a:r>
              <a:rPr lang="en-GB" dirty="0" smtClean="0"/>
              <a:t>Exposure to disease</a:t>
            </a:r>
          </a:p>
          <a:p>
            <a:pPr lvl="1"/>
            <a:r>
              <a:rPr lang="en-GB" dirty="0" smtClean="0"/>
              <a:t>Role of farming in local communities</a:t>
            </a:r>
          </a:p>
          <a:p>
            <a:pPr lvl="1"/>
            <a:r>
              <a:rPr lang="en-GB" dirty="0" smtClean="0"/>
              <a:t>Extended and complex supply chains – horsemeat, food safety and all that</a:t>
            </a:r>
          </a:p>
          <a:p>
            <a:pPr lvl="1"/>
            <a:r>
              <a:rPr lang="en-GB" dirty="0" smtClean="0"/>
              <a:t>Hostility to gene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5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Killing The Goose That Lays The Golden Eggs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are increasingly aware that our food supply depends on a complex ecological system that has been self-repairing but is threatened</a:t>
            </a:r>
          </a:p>
          <a:p>
            <a:pPr lvl="1"/>
            <a:r>
              <a:rPr lang="en-GB" dirty="0" smtClean="0"/>
              <a:t>By climate change</a:t>
            </a:r>
          </a:p>
          <a:p>
            <a:pPr lvl="1"/>
            <a:r>
              <a:rPr lang="en-GB" dirty="0" smtClean="0"/>
              <a:t>By loss of biodiversity</a:t>
            </a:r>
          </a:p>
          <a:p>
            <a:r>
              <a:rPr lang="en-GB" dirty="0" smtClean="0"/>
              <a:t>If we act irresponsibly the sustainable size of population  will decline.</a:t>
            </a:r>
          </a:p>
          <a:p>
            <a:pPr lvl="1"/>
            <a:r>
              <a:rPr lang="en-GB" dirty="0" smtClean="0"/>
              <a:t>Population is already controlled by mortality</a:t>
            </a:r>
          </a:p>
          <a:p>
            <a:pPr lvl="1"/>
            <a:r>
              <a:rPr lang="en-GB" dirty="0" smtClean="0"/>
              <a:t>The more resources we consume per capita the smaller the number of people the world can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3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Human Response to a Generous God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Population has grown and living standards risen as of applying the intelligence God has given us.</a:t>
            </a:r>
          </a:p>
          <a:p>
            <a:r>
              <a:rPr lang="en-GB" dirty="0" smtClean="0"/>
              <a:t>We use it to get what we really want</a:t>
            </a:r>
          </a:p>
          <a:p>
            <a:pPr lvl="1"/>
            <a:r>
              <a:rPr lang="en-GB" dirty="0" smtClean="0"/>
              <a:t>This has largely centred on survival </a:t>
            </a:r>
          </a:p>
          <a:p>
            <a:pPr lvl="1"/>
            <a:r>
              <a:rPr lang="en-GB" dirty="0" smtClean="0"/>
              <a:t>This alone cannot achieve security or happiness</a:t>
            </a:r>
          </a:p>
          <a:p>
            <a:pPr lvl="1"/>
            <a:r>
              <a:rPr lang="en-GB" dirty="0" smtClean="0"/>
              <a:t>Faced by the inescapable reality of living in a finite planet we can only survive by changing what we want</a:t>
            </a:r>
          </a:p>
          <a:p>
            <a:r>
              <a:rPr lang="en-GB" dirty="0" smtClean="0"/>
              <a:t>We need to focus our search to improve on different goals – to discover where our treasure really is.</a:t>
            </a:r>
          </a:p>
        </p:txBody>
      </p:sp>
    </p:spTree>
    <p:extLst>
      <p:ext uri="{BB962C8B-B14F-4D97-AF65-F5344CB8AC3E}">
        <p14:creationId xmlns:p14="http://schemas.microsoft.com/office/powerpoint/2010/main" val="8287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503238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Generosity of God </a:t>
            </a:r>
            <a:br>
              <a:rPr lang="en-GB" dirty="0" smtClean="0"/>
            </a:br>
            <a:r>
              <a:rPr lang="en-GB" dirty="0" smtClean="0"/>
              <a:t>The Currency of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Jesus offered no new political or economic agenda – he did promise changed lives to those who came to him in faith.</a:t>
            </a:r>
          </a:p>
          <a:p>
            <a:pPr lvl="1"/>
            <a:r>
              <a:rPr lang="en-GB" dirty="0" smtClean="0"/>
              <a:t>Knowing they were loved by God</a:t>
            </a:r>
          </a:p>
          <a:p>
            <a:pPr lvl="1"/>
            <a:r>
              <a:rPr lang="en-GB" dirty="0" smtClean="0"/>
              <a:t>They become free to love one another.</a:t>
            </a:r>
          </a:p>
          <a:p>
            <a:r>
              <a:rPr lang="en-GB" dirty="0" smtClean="0"/>
              <a:t>In him what truly matters is not survival but relationships</a:t>
            </a:r>
          </a:p>
          <a:p>
            <a:pPr lvl="1"/>
            <a:r>
              <a:rPr lang="en-GB" dirty="0" smtClean="0"/>
              <a:t>Relationships that cross human barriers – that embody forgiveness and humility</a:t>
            </a:r>
          </a:p>
          <a:p>
            <a:pPr lvl="1"/>
            <a:r>
              <a:rPr lang="en-GB" dirty="0" smtClean="0"/>
              <a:t>Relationships that are set not only in time but in eternity.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5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Key Questions Are Religious.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makes life valuable?</a:t>
            </a:r>
          </a:p>
          <a:p>
            <a:pPr lvl="1"/>
            <a:r>
              <a:rPr lang="en-GB" dirty="0" smtClean="0"/>
              <a:t>If our lives are valuable in so far as they express love for God and for others, how do we give this effect?</a:t>
            </a:r>
          </a:p>
          <a:p>
            <a:r>
              <a:rPr lang="en-GB" dirty="0" smtClean="0"/>
              <a:t>Why do we not remove competitors? </a:t>
            </a:r>
          </a:p>
          <a:p>
            <a:pPr lvl="1"/>
            <a:r>
              <a:rPr lang="en-GB" dirty="0" smtClean="0"/>
              <a:t>Hitler’s solution to the Jewish problem,</a:t>
            </a:r>
          </a:p>
          <a:p>
            <a:pPr lvl="1"/>
            <a:r>
              <a:rPr lang="en-GB" dirty="0" smtClean="0"/>
              <a:t>Ethnic cleansing</a:t>
            </a:r>
          </a:p>
          <a:p>
            <a:pPr lvl="1"/>
            <a:r>
              <a:rPr lang="en-GB" dirty="0" smtClean="0"/>
              <a:t>Removing the less able, mentally or physically</a:t>
            </a:r>
          </a:p>
          <a:p>
            <a:r>
              <a:rPr lang="en-GB" dirty="0" smtClean="0"/>
              <a:t>Why do we have responsibility towards future generations?</a:t>
            </a:r>
          </a:p>
        </p:txBody>
      </p:sp>
    </p:spTree>
    <p:extLst>
      <p:ext uri="{BB962C8B-B14F-4D97-AF65-F5344CB8AC3E}">
        <p14:creationId xmlns:p14="http://schemas.microsoft.com/office/powerpoint/2010/main" val="156513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Loving Our Neighbour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Working within the possible – imposed solutions will not work</a:t>
            </a:r>
          </a:p>
          <a:p>
            <a:r>
              <a:rPr lang="en-GB" dirty="0" smtClean="0"/>
              <a:t>Enlarging what is possible by shared understanding of the implication of choices</a:t>
            </a:r>
          </a:p>
          <a:p>
            <a:pPr lvl="1"/>
            <a:r>
              <a:rPr lang="en-GB" dirty="0" smtClean="0"/>
              <a:t>Both material and social</a:t>
            </a:r>
          </a:p>
          <a:p>
            <a:r>
              <a:rPr lang="en-GB" dirty="0" smtClean="0"/>
              <a:t>Moving from maximising consumption to maximum service</a:t>
            </a:r>
          </a:p>
          <a:p>
            <a:r>
              <a:rPr lang="en-GB" dirty="0" smtClean="0"/>
              <a:t>Delighting in values that are eternal and universal rather than temporal and individual.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62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Population Growth </a:t>
            </a:r>
            <a:r>
              <a:rPr lang="en-GB" dirty="0"/>
              <a:t>Has Declined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606665"/>
              </p:ext>
            </p:extLst>
          </p:nvPr>
        </p:nvGraphicFramePr>
        <p:xfrm>
          <a:off x="457200" y="160020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2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Population has grown – as a result of overcoming </a:t>
            </a:r>
            <a:r>
              <a:rPr lang="en-GB" sz="3200" dirty="0" smtClean="0"/>
              <a:t>hazards </a:t>
            </a:r>
            <a:r>
              <a:rPr lang="en-GB" sz="3200" dirty="0"/>
              <a:t>that lead to early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0">
              <a:buNone/>
            </a:pP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139099"/>
              </p:ext>
            </p:extLst>
          </p:nvPr>
        </p:nvGraphicFramePr>
        <p:xfrm>
          <a:off x="457200" y="1600199"/>
          <a:ext cx="7892723" cy="48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6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GB" sz="2800" dirty="0" smtClean="0"/>
              <a:t>Real incomes have risen</a:t>
            </a:r>
            <a:br>
              <a:rPr lang="en-GB" sz="2800" dirty="0" smtClean="0"/>
            </a:br>
            <a:r>
              <a:rPr lang="en-GB" sz="2000" dirty="0" smtClean="0"/>
              <a:t> People have more opportunities to choose than ever before</a:t>
            </a:r>
            <a:br>
              <a:rPr lang="en-GB" sz="2000" dirty="0" smtClean="0"/>
            </a:br>
            <a:endParaRPr lang="en-GB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83165"/>
              </p:ext>
            </p:extLst>
          </p:nvPr>
        </p:nvGraphicFramePr>
        <p:xfrm>
          <a:off x="457200" y="1248390"/>
          <a:ext cx="8229600" cy="487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485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4670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47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Education Of All Young People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96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60070831"/>
              </p:ext>
            </p:extLst>
          </p:nvPr>
        </p:nvGraphicFramePr>
        <p:xfrm>
          <a:off x="139184" y="0"/>
          <a:ext cx="8801616" cy="6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60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2463</TotalTime>
  <Words>1594</Words>
  <Application>Microsoft Macintosh PowerPoint</Application>
  <PresentationFormat>On-screen Show (4:3)</PresentationFormat>
  <Paragraphs>197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Inkwell</vt:lpstr>
      <vt:lpstr>A HUNGRY WORLD A GENEROUS GOD  </vt:lpstr>
      <vt:lpstr>In What Sense Is God Generous? </vt:lpstr>
      <vt:lpstr>Population Has Grown</vt:lpstr>
      <vt:lpstr> Population Growth Has Declined </vt:lpstr>
      <vt:lpstr>Population has grown – as a result of overcoming hazards that lead to early death</vt:lpstr>
      <vt:lpstr>Real incomes have risen  People have more opportunities to choose than ever before </vt:lpstr>
      <vt:lpstr>PowerPoint Presentation</vt:lpstr>
      <vt:lpstr>Education Of All Young People </vt:lpstr>
      <vt:lpstr>PowerPoint Presentation</vt:lpstr>
      <vt:lpstr>PowerPoint Presentation</vt:lpstr>
      <vt:lpstr>PowerPoint Presentation</vt:lpstr>
      <vt:lpstr>PowerPoint Presentation</vt:lpstr>
      <vt:lpstr>Evidence of Generosity in Action</vt:lpstr>
      <vt:lpstr>Generous God</vt:lpstr>
      <vt:lpstr>A Hungry World</vt:lpstr>
      <vt:lpstr>People Who are Hungry Today</vt:lpstr>
      <vt:lpstr>PowerPoint Presentation</vt:lpstr>
      <vt:lpstr>This happens although enough food is produced to provide for everyone.</vt:lpstr>
      <vt:lpstr>There is a huge disparity in income</vt:lpstr>
      <vt:lpstr>The Poorest Remain Poor</vt:lpstr>
      <vt:lpstr> It is not enough to produce more food  </vt:lpstr>
      <vt:lpstr>What About Redistribution?</vt:lpstr>
      <vt:lpstr>Can We Combine Growth With Justice? </vt:lpstr>
      <vt:lpstr>Agriculture  A Case Study In Market Led Growth</vt:lpstr>
      <vt:lpstr>Raising Local Output</vt:lpstr>
      <vt:lpstr>Dealing With Hunger Today</vt:lpstr>
      <vt:lpstr> Hunger tomorrow Running Out of Resources </vt:lpstr>
      <vt:lpstr>The Shape of a Sustainable System</vt:lpstr>
      <vt:lpstr>The Situation May Get Worse</vt:lpstr>
      <vt:lpstr>Problems of Solutions</vt:lpstr>
      <vt:lpstr>Killing The Goose That Lays The Golden Eggs</vt:lpstr>
      <vt:lpstr>A Human Response to a Generous God</vt:lpstr>
      <vt:lpstr>The Generosity of God  The Currency of Love</vt:lpstr>
      <vt:lpstr> The Key Questions Are Religious. </vt:lpstr>
      <vt:lpstr>Loving Our Neighbour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HUNGRY WORLD A GENEROUS GOD  </dc:title>
  <dc:creator>John Marsh</dc:creator>
  <cp:lastModifiedBy>John Marsh</cp:lastModifiedBy>
  <cp:revision>48</cp:revision>
  <dcterms:created xsi:type="dcterms:W3CDTF">2013-04-09T13:18:56Z</dcterms:created>
  <dcterms:modified xsi:type="dcterms:W3CDTF">2013-04-23T15:54:04Z</dcterms:modified>
</cp:coreProperties>
</file>